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fntdata" ContentType="application/x-fontdata"/>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p:sldMasterIdLst>
    <p:sldMasterId id="2147483650" r:id="rId1"/>
  </p:sldMasterIdLst>
  <p:notesMasterIdLst>
    <p:notesMasterId r:id="rId31"/>
  </p:notesMasterIdLst>
  <p:handoutMasterIdLst>
    <p:handoutMasterId r:id="rId32"/>
  </p:handoutMasterIdLst>
  <p:sldIdLst>
    <p:sldId id="286" r:id="rId2"/>
    <p:sldId id="341" r:id="rId3"/>
    <p:sldId id="306" r:id="rId4"/>
    <p:sldId id="320" r:id="rId5"/>
    <p:sldId id="323" r:id="rId6"/>
    <p:sldId id="342" r:id="rId7"/>
    <p:sldId id="324" r:id="rId8"/>
    <p:sldId id="325" r:id="rId9"/>
    <p:sldId id="326" r:id="rId10"/>
    <p:sldId id="327" r:id="rId11"/>
    <p:sldId id="328" r:id="rId12"/>
    <p:sldId id="329" r:id="rId13"/>
    <p:sldId id="321" r:id="rId14"/>
    <p:sldId id="330" r:id="rId15"/>
    <p:sldId id="331" r:id="rId16"/>
    <p:sldId id="332" r:id="rId17"/>
    <p:sldId id="339" r:id="rId18"/>
    <p:sldId id="333" r:id="rId19"/>
    <p:sldId id="334" r:id="rId20"/>
    <p:sldId id="340" r:id="rId21"/>
    <p:sldId id="335" r:id="rId22"/>
    <p:sldId id="336" r:id="rId23"/>
    <p:sldId id="322" r:id="rId24"/>
    <p:sldId id="337" r:id="rId25"/>
    <p:sldId id="345" r:id="rId26"/>
    <p:sldId id="338" r:id="rId27"/>
    <p:sldId id="344" r:id="rId28"/>
    <p:sldId id="343" r:id="rId29"/>
    <p:sldId id="346" r:id="rId30"/>
  </p:sldIdLst>
  <p:sldSz cx="9144000" cy="6858000" type="screen4x3"/>
  <p:notesSz cx="7315200" cy="9601200"/>
  <p:embeddedFontLst>
    <p:embeddedFont>
      <p:font typeface="GE Inspira Pitch" pitchFamily="34" charset="0"/>
      <p:regular r:id="rId33"/>
      <p:bold r:id="rId34"/>
      <p:italic r:id="rId35"/>
    </p:embeddedFont>
    <p:embeddedFont>
      <p:font typeface="Corbel" pitchFamily="34" charset="0"/>
      <p:regular r:id="rId36"/>
      <p:bold r:id="rId37"/>
      <p:italic r:id="rId38"/>
      <p:boldItalic r:id="rId39"/>
    </p:embeddedFont>
  </p:embeddedFontLst>
  <p:defaultTextStyle>
    <a:defPPr>
      <a:defRPr lang="en-US"/>
    </a:defPPr>
    <a:lvl1pPr algn="l" rtl="0" eaLnBrk="0" fontAlgn="base" hangingPunct="0">
      <a:spcBef>
        <a:spcPct val="0"/>
      </a:spcBef>
      <a:spcAft>
        <a:spcPct val="0"/>
      </a:spcAft>
      <a:defRPr sz="3200" kern="1200">
        <a:solidFill>
          <a:schemeClr val="tx1"/>
        </a:solidFill>
        <a:latin typeface="GE Inspira Pitch" pitchFamily="34" charset="0"/>
        <a:ea typeface="+mn-ea"/>
        <a:cs typeface="+mn-cs"/>
      </a:defRPr>
    </a:lvl1pPr>
    <a:lvl2pPr marL="457200" algn="l" rtl="0" eaLnBrk="0" fontAlgn="base" hangingPunct="0">
      <a:spcBef>
        <a:spcPct val="0"/>
      </a:spcBef>
      <a:spcAft>
        <a:spcPct val="0"/>
      </a:spcAft>
      <a:defRPr sz="3200" kern="1200">
        <a:solidFill>
          <a:schemeClr val="tx1"/>
        </a:solidFill>
        <a:latin typeface="GE Inspira Pitch" pitchFamily="34" charset="0"/>
        <a:ea typeface="+mn-ea"/>
        <a:cs typeface="+mn-cs"/>
      </a:defRPr>
    </a:lvl2pPr>
    <a:lvl3pPr marL="914400" algn="l" rtl="0" eaLnBrk="0" fontAlgn="base" hangingPunct="0">
      <a:spcBef>
        <a:spcPct val="0"/>
      </a:spcBef>
      <a:spcAft>
        <a:spcPct val="0"/>
      </a:spcAft>
      <a:defRPr sz="3200" kern="1200">
        <a:solidFill>
          <a:schemeClr val="tx1"/>
        </a:solidFill>
        <a:latin typeface="GE Inspira Pitch" pitchFamily="34" charset="0"/>
        <a:ea typeface="+mn-ea"/>
        <a:cs typeface="+mn-cs"/>
      </a:defRPr>
    </a:lvl3pPr>
    <a:lvl4pPr marL="1371600" algn="l" rtl="0" eaLnBrk="0" fontAlgn="base" hangingPunct="0">
      <a:spcBef>
        <a:spcPct val="0"/>
      </a:spcBef>
      <a:spcAft>
        <a:spcPct val="0"/>
      </a:spcAft>
      <a:defRPr sz="3200" kern="1200">
        <a:solidFill>
          <a:schemeClr val="tx1"/>
        </a:solidFill>
        <a:latin typeface="GE Inspira Pitch" pitchFamily="34" charset="0"/>
        <a:ea typeface="+mn-ea"/>
        <a:cs typeface="+mn-cs"/>
      </a:defRPr>
    </a:lvl4pPr>
    <a:lvl5pPr marL="1828800" algn="l" rtl="0" eaLnBrk="0" fontAlgn="base" hangingPunct="0">
      <a:spcBef>
        <a:spcPct val="0"/>
      </a:spcBef>
      <a:spcAft>
        <a:spcPct val="0"/>
      </a:spcAft>
      <a:defRPr sz="3200" kern="1200">
        <a:solidFill>
          <a:schemeClr val="tx1"/>
        </a:solidFill>
        <a:latin typeface="GE Inspira Pitch" pitchFamily="34" charset="0"/>
        <a:ea typeface="+mn-ea"/>
        <a:cs typeface="+mn-cs"/>
      </a:defRPr>
    </a:lvl5pPr>
    <a:lvl6pPr marL="2286000" algn="l" defTabSz="914400" rtl="0" eaLnBrk="1" latinLnBrk="0" hangingPunct="1">
      <a:defRPr sz="3200" kern="1200">
        <a:solidFill>
          <a:schemeClr val="tx1"/>
        </a:solidFill>
        <a:latin typeface="GE Inspira Pitch" pitchFamily="34" charset="0"/>
        <a:ea typeface="+mn-ea"/>
        <a:cs typeface="+mn-cs"/>
      </a:defRPr>
    </a:lvl6pPr>
    <a:lvl7pPr marL="2743200" algn="l" defTabSz="914400" rtl="0" eaLnBrk="1" latinLnBrk="0" hangingPunct="1">
      <a:defRPr sz="3200" kern="1200">
        <a:solidFill>
          <a:schemeClr val="tx1"/>
        </a:solidFill>
        <a:latin typeface="GE Inspira Pitch" pitchFamily="34" charset="0"/>
        <a:ea typeface="+mn-ea"/>
        <a:cs typeface="+mn-cs"/>
      </a:defRPr>
    </a:lvl7pPr>
    <a:lvl8pPr marL="3200400" algn="l" defTabSz="914400" rtl="0" eaLnBrk="1" latinLnBrk="0" hangingPunct="1">
      <a:defRPr sz="3200" kern="1200">
        <a:solidFill>
          <a:schemeClr val="tx1"/>
        </a:solidFill>
        <a:latin typeface="GE Inspira Pitch" pitchFamily="34" charset="0"/>
        <a:ea typeface="+mn-ea"/>
        <a:cs typeface="+mn-cs"/>
      </a:defRPr>
    </a:lvl8pPr>
    <a:lvl9pPr marL="3657600" algn="l" defTabSz="914400" rtl="0" eaLnBrk="1" latinLnBrk="0" hangingPunct="1">
      <a:defRPr sz="3200" kern="1200">
        <a:solidFill>
          <a:schemeClr val="tx1"/>
        </a:solidFill>
        <a:latin typeface="GE Inspira Pitch"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CC0066"/>
    <a:srgbClr val="FF0000"/>
    <a:srgbClr val="7A7A7A"/>
    <a:srgbClr val="6B6B6B"/>
    <a:srgbClr val="767676"/>
    <a:srgbClr val="969696"/>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47" autoAdjust="0"/>
    <p:restoredTop sz="84563" autoAdjust="0"/>
  </p:normalViewPr>
  <p:slideViewPr>
    <p:cSldViewPr snapToGrid="0">
      <p:cViewPr varScale="1">
        <p:scale>
          <a:sx n="67" d="100"/>
          <a:sy n="67" d="100"/>
        </p:scale>
        <p:origin x="-1320" y="-96"/>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Lst>
  </p:outlineViewPr>
  <p:notesTextViewPr>
    <p:cViewPr>
      <p:scale>
        <a:sx n="100" d="100"/>
        <a:sy n="100" d="100"/>
      </p:scale>
      <p:origin x="0" y="0"/>
    </p:cViewPr>
  </p:notesTextViewPr>
  <p:sorterViewPr>
    <p:cViewPr>
      <p:scale>
        <a:sx n="66" d="100"/>
        <a:sy n="66" d="100"/>
      </p:scale>
      <p:origin x="0" y="1056"/>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font" Target="fonts/font5.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tableStyles" Target="tableStyles.xml"/></Relationships>
</file>

<file path=ppt/_rels/viewProps.xml.rels><?xml version="1.0" encoding="UTF-8" standalone="yes"?>
<Relationships xmlns="http://schemas.openxmlformats.org/package/2006/relationships"><Relationship Id="rId8" Type="http://schemas.openxmlformats.org/officeDocument/2006/relationships/slide" Target="slides/slide11.xml"/><Relationship Id="rId13" Type="http://schemas.openxmlformats.org/officeDocument/2006/relationships/slide" Target="slides/slide16.xml"/><Relationship Id="rId18" Type="http://schemas.openxmlformats.org/officeDocument/2006/relationships/slide" Target="slides/slide21.xml"/><Relationship Id="rId3" Type="http://schemas.openxmlformats.org/officeDocument/2006/relationships/slide" Target="slides/slide6.xml"/><Relationship Id="rId21" Type="http://schemas.openxmlformats.org/officeDocument/2006/relationships/slide" Target="slides/slide24.xml"/><Relationship Id="rId7" Type="http://schemas.openxmlformats.org/officeDocument/2006/relationships/slide" Target="slides/slide10.xml"/><Relationship Id="rId12" Type="http://schemas.openxmlformats.org/officeDocument/2006/relationships/slide" Target="slides/slide15.xml"/><Relationship Id="rId17" Type="http://schemas.openxmlformats.org/officeDocument/2006/relationships/slide" Target="slides/slide20.xml"/><Relationship Id="rId25" Type="http://schemas.openxmlformats.org/officeDocument/2006/relationships/slide" Target="slides/slide28.xml"/><Relationship Id="rId2" Type="http://schemas.openxmlformats.org/officeDocument/2006/relationships/slide" Target="slides/slide5.xml"/><Relationship Id="rId16" Type="http://schemas.openxmlformats.org/officeDocument/2006/relationships/slide" Target="slides/slide19.xml"/><Relationship Id="rId20" Type="http://schemas.openxmlformats.org/officeDocument/2006/relationships/slide" Target="slides/slide23.xml"/><Relationship Id="rId1" Type="http://schemas.openxmlformats.org/officeDocument/2006/relationships/slide" Target="slides/slide4.xml"/><Relationship Id="rId6" Type="http://schemas.openxmlformats.org/officeDocument/2006/relationships/slide" Target="slides/slide9.xml"/><Relationship Id="rId11" Type="http://schemas.openxmlformats.org/officeDocument/2006/relationships/slide" Target="slides/slide14.xml"/><Relationship Id="rId24" Type="http://schemas.openxmlformats.org/officeDocument/2006/relationships/slide" Target="slides/slide27.xml"/><Relationship Id="rId5" Type="http://schemas.openxmlformats.org/officeDocument/2006/relationships/slide" Target="slides/slide8.xml"/><Relationship Id="rId15" Type="http://schemas.openxmlformats.org/officeDocument/2006/relationships/slide" Target="slides/slide18.xml"/><Relationship Id="rId23" Type="http://schemas.openxmlformats.org/officeDocument/2006/relationships/slide" Target="slides/slide26.xml"/><Relationship Id="rId10" Type="http://schemas.openxmlformats.org/officeDocument/2006/relationships/slide" Target="slides/slide13.xml"/><Relationship Id="rId19" Type="http://schemas.openxmlformats.org/officeDocument/2006/relationships/slide" Target="slides/slide22.xml"/><Relationship Id="rId4" Type="http://schemas.openxmlformats.org/officeDocument/2006/relationships/slide" Target="slides/slide7.xml"/><Relationship Id="rId9" Type="http://schemas.openxmlformats.org/officeDocument/2006/relationships/slide" Target="slides/slide12.xml"/><Relationship Id="rId14" Type="http://schemas.openxmlformats.org/officeDocument/2006/relationships/slide" Target="slides/slide17.xml"/><Relationship Id="rId22" Type="http://schemas.openxmlformats.org/officeDocument/2006/relationships/slide" Target="slides/slide2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3490" name="Picture 2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9088" y="8916988"/>
            <a:ext cx="16002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491" name="Text Box 22"/>
          <p:cNvSpPr txBox="1">
            <a:spLocks noChangeArrowheads="1"/>
          </p:cNvSpPr>
          <p:nvPr/>
        </p:nvSpPr>
        <p:spPr bwMode="auto">
          <a:xfrm>
            <a:off x="2922588" y="8988425"/>
            <a:ext cx="4021137" cy="40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lgn="r">
              <a:lnSpc>
                <a:spcPts val="1100"/>
              </a:lnSpc>
            </a:pPr>
            <a:fld id="{31B947AD-FB7E-43FA-ADB2-1D1C13DA651B}" type="slidenum">
              <a:rPr lang="en-US" sz="900">
                <a:solidFill>
                  <a:srgbClr val="1E4191"/>
                </a:solidFill>
              </a:rPr>
              <a:pPr algn="r">
                <a:lnSpc>
                  <a:spcPts val="1100"/>
                </a:lnSpc>
              </a:pPr>
              <a:t>‹#›</a:t>
            </a:fld>
            <a:r>
              <a:rPr lang="en-US" sz="900">
                <a:solidFill>
                  <a:srgbClr val="1E4191"/>
                </a:solidFill>
              </a:rPr>
              <a:t> /</a:t>
            </a:r>
          </a:p>
          <a:p>
            <a:pPr algn="r">
              <a:lnSpc>
                <a:spcPts val="1100"/>
              </a:lnSpc>
            </a:pPr>
            <a:r>
              <a:rPr lang="en-US" sz="900">
                <a:solidFill>
                  <a:srgbClr val="1E4191"/>
                </a:solidFill>
              </a:rPr>
              <a:t>GE  / </a:t>
            </a:r>
          </a:p>
          <a:p>
            <a:pPr algn="r"/>
            <a:endParaRPr lang="en-US" sz="900">
              <a:solidFill>
                <a:srgbClr val="1E4191"/>
              </a:solidFill>
            </a:endParaRPr>
          </a:p>
        </p:txBody>
      </p:sp>
    </p:spTree>
    <p:extLst>
      <p:ext uri="{BB962C8B-B14F-4D97-AF65-F5344CB8AC3E}">
        <p14:creationId xmlns:p14="http://schemas.microsoft.com/office/powerpoint/2010/main" val="9756988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2770" name="Picture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9088" y="8916988"/>
            <a:ext cx="16002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1" name="Rectangle 4"/>
          <p:cNvSpPr>
            <a:spLocks noRot="1" noChangeAspect="1" noChangeArrowheads="1" noTextEdit="1"/>
          </p:cNvSpPr>
          <p:nvPr>
            <p:ph type="sldImg" idx="2"/>
          </p:nvPr>
        </p:nvSpPr>
        <p:spPr bwMode="auto">
          <a:xfrm>
            <a:off x="914400" y="228600"/>
            <a:ext cx="5730875" cy="42989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8853" name="Rectangle 5"/>
          <p:cNvSpPr>
            <a:spLocks noGrp="1" noChangeArrowheads="1"/>
          </p:cNvSpPr>
          <p:nvPr>
            <p:ph type="body" sz="quarter" idx="3"/>
          </p:nvPr>
        </p:nvSpPr>
        <p:spPr bwMode="auto">
          <a:xfrm>
            <a:off x="914400" y="4648200"/>
            <a:ext cx="5730875" cy="429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6644" tIns="48322" rIns="96644" bIns="4832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2773" name="Text Box 14"/>
          <p:cNvSpPr txBox="1">
            <a:spLocks noChangeArrowheads="1"/>
          </p:cNvSpPr>
          <p:nvPr/>
        </p:nvSpPr>
        <p:spPr bwMode="auto">
          <a:xfrm>
            <a:off x="2922588" y="8988425"/>
            <a:ext cx="4021137" cy="40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lgn="r">
              <a:lnSpc>
                <a:spcPts val="1100"/>
              </a:lnSpc>
            </a:pPr>
            <a:fld id="{AD9D0C96-6585-4CA8-84B3-CD68FA6FAAF8}" type="slidenum">
              <a:rPr lang="en-US" sz="900">
                <a:solidFill>
                  <a:srgbClr val="1E4191"/>
                </a:solidFill>
              </a:rPr>
              <a:pPr algn="r">
                <a:lnSpc>
                  <a:spcPts val="1100"/>
                </a:lnSpc>
              </a:pPr>
              <a:t>‹#›</a:t>
            </a:fld>
            <a:r>
              <a:rPr lang="en-US" sz="900">
                <a:solidFill>
                  <a:srgbClr val="1E4191"/>
                </a:solidFill>
              </a:rPr>
              <a:t> /</a:t>
            </a:r>
          </a:p>
          <a:p>
            <a:pPr algn="r">
              <a:lnSpc>
                <a:spcPts val="1100"/>
              </a:lnSpc>
            </a:pPr>
            <a:r>
              <a:rPr lang="en-US" sz="900">
                <a:solidFill>
                  <a:srgbClr val="1E4191"/>
                </a:solidFill>
              </a:rPr>
              <a:t>GE  / </a:t>
            </a:r>
          </a:p>
          <a:p>
            <a:pPr algn="r"/>
            <a:endParaRPr lang="en-US" sz="900">
              <a:solidFill>
                <a:srgbClr val="1E4191"/>
              </a:solidFill>
            </a:endParaRPr>
          </a:p>
        </p:txBody>
      </p:sp>
    </p:spTree>
    <p:extLst>
      <p:ext uri="{BB962C8B-B14F-4D97-AF65-F5344CB8AC3E}">
        <p14:creationId xmlns:p14="http://schemas.microsoft.com/office/powerpoint/2010/main" val="3562697183"/>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30000"/>
      </a:spcBef>
      <a:spcAft>
        <a:spcPct val="0"/>
      </a:spcAft>
      <a:defRPr sz="1200" kern="1200">
        <a:solidFill>
          <a:srgbClr val="4157AD"/>
        </a:solidFill>
        <a:latin typeface="GE Inspira Pitch" pitchFamily="34" charset="0"/>
        <a:ea typeface="+mn-ea"/>
        <a:cs typeface="+mn-cs"/>
      </a:defRPr>
    </a:lvl1pPr>
    <a:lvl2pPr marL="457200" algn="l" rtl="0" eaLnBrk="0" fontAlgn="base" hangingPunct="0">
      <a:lnSpc>
        <a:spcPct val="90000"/>
      </a:lnSpc>
      <a:spcBef>
        <a:spcPct val="30000"/>
      </a:spcBef>
      <a:spcAft>
        <a:spcPct val="0"/>
      </a:spcAft>
      <a:defRPr sz="1200" kern="1200">
        <a:solidFill>
          <a:srgbClr val="4157AD"/>
        </a:solidFill>
        <a:latin typeface="GE Inspira Pitch" pitchFamily="34" charset="0"/>
        <a:ea typeface="+mn-ea"/>
        <a:cs typeface="+mn-cs"/>
      </a:defRPr>
    </a:lvl2pPr>
    <a:lvl3pPr marL="914400" algn="l" rtl="0" eaLnBrk="0" fontAlgn="base" hangingPunct="0">
      <a:lnSpc>
        <a:spcPct val="90000"/>
      </a:lnSpc>
      <a:spcBef>
        <a:spcPct val="30000"/>
      </a:spcBef>
      <a:spcAft>
        <a:spcPct val="0"/>
      </a:spcAft>
      <a:defRPr sz="1200" kern="1200">
        <a:solidFill>
          <a:srgbClr val="4157AD"/>
        </a:solidFill>
        <a:latin typeface="GE Inspira Pitch" pitchFamily="34" charset="0"/>
        <a:ea typeface="+mn-ea"/>
        <a:cs typeface="+mn-cs"/>
      </a:defRPr>
    </a:lvl3pPr>
    <a:lvl4pPr marL="1371600" algn="l" rtl="0" eaLnBrk="0" fontAlgn="base" hangingPunct="0">
      <a:lnSpc>
        <a:spcPct val="90000"/>
      </a:lnSpc>
      <a:spcBef>
        <a:spcPct val="30000"/>
      </a:spcBef>
      <a:spcAft>
        <a:spcPct val="0"/>
      </a:spcAft>
      <a:defRPr sz="1200" kern="1200">
        <a:solidFill>
          <a:srgbClr val="4157AD"/>
        </a:solidFill>
        <a:latin typeface="GE Inspira Pitch" pitchFamily="34" charset="0"/>
        <a:ea typeface="+mn-ea"/>
        <a:cs typeface="+mn-cs"/>
      </a:defRPr>
    </a:lvl4pPr>
    <a:lvl5pPr marL="1828800" algn="l" rtl="0" eaLnBrk="0" fontAlgn="base" hangingPunct="0">
      <a:lnSpc>
        <a:spcPct val="90000"/>
      </a:lnSpc>
      <a:spcBef>
        <a:spcPct val="30000"/>
      </a:spcBef>
      <a:spcAft>
        <a:spcPct val="0"/>
      </a:spcAft>
      <a:defRPr sz="1200" kern="1200">
        <a:solidFill>
          <a:srgbClr val="4157AD"/>
        </a:solidFill>
        <a:latin typeface="GE Inspira Pitch"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Rot="1" noChangeAspect="1" noChangeArrowheads="1" noTextEdit="1"/>
          </p:cNvSpPr>
          <p:nvPr>
            <p:ph type="sldImg"/>
          </p:nvPr>
        </p:nvSpPr>
        <p:spPr>
          <a:ln/>
        </p:spPr>
      </p:sp>
      <p:sp>
        <p:nvSpPr>
          <p:cNvPr id="33795" name="Rectangle 3"/>
          <p:cNvSpPr>
            <a:spLocks noGrp="1" noChangeArrowheads="1"/>
          </p:cNvSpPr>
          <p:nvPr>
            <p:ph type="body" idx="1"/>
          </p:nvPr>
        </p:nvSpPr>
        <p:spPr>
          <a:noFill/>
        </p:spPr>
        <p:txBody>
          <a:bodyPr/>
          <a:lstStyle/>
          <a:p>
            <a:pPr eaLnBrk="1" hangingPunct="1"/>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Rot="1" noChangeAspect="1" noChangeArrowheads="1" noTextEdit="1"/>
          </p:cNvSpPr>
          <p:nvPr>
            <p:ph type="sldImg"/>
          </p:nvPr>
        </p:nvSpPr>
        <p:spPr>
          <a:ln/>
        </p:spPr>
      </p:sp>
      <p:sp>
        <p:nvSpPr>
          <p:cNvPr id="43011" name="Rectangle 3"/>
          <p:cNvSpPr>
            <a:spLocks noGrp="1" noChangeArrowheads="1"/>
          </p:cNvSpPr>
          <p:nvPr>
            <p:ph type="body" idx="1"/>
          </p:nvPr>
        </p:nvSpPr>
        <p:spPr>
          <a:noFill/>
        </p:spPr>
        <p:txBody>
          <a:bodyPr/>
          <a:lstStyle/>
          <a:p>
            <a:pPr eaLnBrk="1" hangingPunct="1"/>
            <a:r>
              <a:rPr lang="en-US" smtClean="0"/>
              <a:t>The ideal product champion is an actual member of the user class he represents.  This isn’t always possible, particularly when building a commercial products for a faceless market. </a:t>
            </a:r>
          </a:p>
          <a:p>
            <a:pPr eaLnBrk="1" hangingPunct="1"/>
            <a:r>
              <a:rPr lang="en-US" smtClean="0"/>
              <a:t>You might need to use surrogates in place of real user representatives.  </a:t>
            </a:r>
          </a:p>
          <a:p>
            <a:pPr eaLnBrk="1" hangingPunct="1"/>
            <a:endParaRPr lang="en-US" smtClean="0"/>
          </a:p>
          <a:p>
            <a:pPr eaLnBrk="1" hangingPunct="1"/>
            <a:r>
              <a:rPr lang="en-US" smtClean="0"/>
              <a:t>A product manager can fill the role of surrogate user.</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Rot="1" noChangeAspect="1" noChangeArrowheads="1" noTextEdit="1"/>
          </p:cNvSpPr>
          <p:nvPr>
            <p:ph type="sldImg"/>
          </p:nvPr>
        </p:nvSpPr>
        <p:spPr>
          <a:ln/>
        </p:spPr>
      </p:sp>
      <p:sp>
        <p:nvSpPr>
          <p:cNvPr id="44035" name="Rectangle 3"/>
          <p:cNvSpPr>
            <a:spLocks noGrp="1" noChangeArrowheads="1"/>
          </p:cNvSpPr>
          <p:nvPr>
            <p:ph type="body" idx="1"/>
          </p:nvPr>
        </p:nvSpPr>
        <p:spPr>
          <a:noFill/>
        </p:spPr>
        <p:txBody>
          <a:bodyPr/>
          <a:lstStyle/>
          <a:p>
            <a:pPr eaLnBrk="1" hangingPunct="1"/>
            <a:r>
              <a:rPr lang="en-US" smtClean="0"/>
              <a:t>When using former members of the user class as surrogate user, it is important to note that their perceptions of user needs and how current users would employ the system could be obsolete, out of date.  </a:t>
            </a:r>
          </a:p>
          <a:p>
            <a:pPr eaLnBrk="1" hangingPunct="1"/>
            <a:endParaRPr lang="en-US" smtClean="0"/>
          </a:p>
          <a:p>
            <a:pPr eaLnBrk="1" hangingPunct="1"/>
            <a:r>
              <a:rPr lang="en-US" smtClean="0"/>
              <a:t>Some managers are reluctant to delegate decision-making authority to ordinary users.  Sometimes managers say, “ I did that job myself for 10 years.  I can tell you everything you need to know”.  But there are two problems with this rational.</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Rot="1" noChangeAspect="1" noChangeArrowheads="1" noTextEdit="1"/>
          </p:cNvSpPr>
          <p:nvPr>
            <p:ph type="sldImg"/>
          </p:nvPr>
        </p:nvSpPr>
        <p:spPr>
          <a:ln/>
        </p:spPr>
      </p:sp>
      <p:sp>
        <p:nvSpPr>
          <p:cNvPr id="45059"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Rot="1" noChangeAspect="1" noChangeArrowheads="1" noTextEdit="1"/>
          </p:cNvSpPr>
          <p:nvPr>
            <p:ph type="sldImg"/>
          </p:nvPr>
        </p:nvSpPr>
        <p:spPr>
          <a:ln/>
        </p:spPr>
      </p:sp>
      <p:sp>
        <p:nvSpPr>
          <p:cNvPr id="46083"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Rot="1" noChangeAspect="1" noChangeArrowheads="1" noTextEdit="1"/>
          </p:cNvSpPr>
          <p:nvPr>
            <p:ph type="sldImg"/>
          </p:nvPr>
        </p:nvSpPr>
        <p:spPr>
          <a:ln/>
        </p:spPr>
      </p:sp>
      <p:sp>
        <p:nvSpPr>
          <p:cNvPr id="47107" name="Rectangle 3"/>
          <p:cNvSpPr>
            <a:spLocks noGrp="1" noChangeArrowheads="1"/>
          </p:cNvSpPr>
          <p:nvPr>
            <p:ph type="body" idx="1"/>
          </p:nvPr>
        </p:nvSpPr>
        <p:spPr>
          <a:noFill/>
        </p:spPr>
        <p:txBody>
          <a:bodyPr/>
          <a:lstStyle/>
          <a:p>
            <a:pPr eaLnBrk="1" hangingPunct="1"/>
            <a:r>
              <a:rPr lang="en-US" smtClean="0"/>
              <a:t>There is a need to balance between being too aggressive in requirements elicitation that it becomes an inquisition and being too passive that requirements elicitation becomes a repetition of what the customers say they want.</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Rot="1" noChangeAspect="1" noChangeArrowheads="1" noTextEdit="1"/>
          </p:cNvSpPr>
          <p:nvPr>
            <p:ph type="sldImg"/>
          </p:nvPr>
        </p:nvSpPr>
        <p:spPr>
          <a:ln/>
        </p:spPr>
      </p:sp>
      <p:sp>
        <p:nvSpPr>
          <p:cNvPr id="48131" name="Rectangle 3"/>
          <p:cNvSpPr>
            <a:spLocks noGrp="1" noChangeArrowheads="1"/>
          </p:cNvSpPr>
          <p:nvPr>
            <p:ph type="body" idx="1"/>
          </p:nvPr>
        </p:nvSpPr>
        <p:spPr>
          <a:noFill/>
        </p:spPr>
        <p:txBody>
          <a:bodyPr/>
          <a:lstStyle/>
          <a:p>
            <a:pPr eaLnBrk="1" hangingPunct="1"/>
            <a:r>
              <a:rPr lang="en-US" smtClean="0"/>
              <a:t>One should never ask those questions because customers and other elicitation participants might not share the analyst’s understanding of what a “requirement” is.</a:t>
            </a:r>
          </a:p>
          <a:p>
            <a:pPr eaLnBrk="1" hangingPunct="1"/>
            <a:endParaRPr lang="en-US" smtClean="0"/>
          </a:p>
          <a:p>
            <a:pPr eaLnBrk="1" hangingPunct="1"/>
            <a:r>
              <a:rPr lang="en-US" smtClean="0"/>
              <a:t>The analyst should remember his role as a neutral facilitator. Avoid projecting our own biases, preferences, experiences, and hot-button issues.</a:t>
            </a:r>
          </a:p>
          <a:p>
            <a:pPr eaLnBrk="1" hangingPunct="1"/>
            <a:r>
              <a:rPr lang="en-US" smtClean="0"/>
              <a:t>Avoid asking leading questions that steer customers to agree with your own intentions.</a:t>
            </a:r>
          </a:p>
          <a:p>
            <a:pPr eaLnBrk="1" hangingPunct="1"/>
            <a:r>
              <a:rPr lang="en-US" smtClean="0"/>
              <a:t>Avoid overruling a customer’s idea just because it doesn’t agree with your own point of view.</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Rot="1" noChangeAspect="1" noChangeArrowheads="1" noTextEdit="1"/>
          </p:cNvSpPr>
          <p:nvPr>
            <p:ph type="sldImg"/>
          </p:nvPr>
        </p:nvSpPr>
        <p:spPr>
          <a:ln/>
        </p:spPr>
      </p:sp>
      <p:sp>
        <p:nvSpPr>
          <p:cNvPr id="49155"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Rot="1" noChangeAspect="1" noChangeArrowheads="1" noTextEdit="1"/>
          </p:cNvSpPr>
          <p:nvPr>
            <p:ph type="sldImg"/>
          </p:nvPr>
        </p:nvSpPr>
        <p:spPr>
          <a:ln/>
        </p:spPr>
      </p:sp>
      <p:sp>
        <p:nvSpPr>
          <p:cNvPr id="50179" name="Rectangle 3"/>
          <p:cNvSpPr>
            <a:spLocks noGrp="1" noChangeArrowheads="1"/>
          </p:cNvSpPr>
          <p:nvPr>
            <p:ph type="body" idx="1"/>
          </p:nvPr>
        </p:nvSpPr>
        <p:spPr>
          <a:noFill/>
        </p:spPr>
        <p:txBody>
          <a:bodyPr/>
          <a:lstStyle/>
          <a:p>
            <a:pPr eaLnBrk="1" hangingPunct="1"/>
            <a:r>
              <a:rPr lang="en-US" smtClean="0"/>
              <a:t>What business problem are you trying to solve? This question helps align subsequent requirements development and software development activities with the right objective.</a:t>
            </a:r>
          </a:p>
          <a:p>
            <a:pPr eaLnBrk="1" hangingPunct="1"/>
            <a:r>
              <a:rPr lang="en-US" smtClean="0"/>
              <a:t>What’s the motivation for solving this problem? Team members work together more effectively if they understand the rationale behind their work.</a:t>
            </a:r>
          </a:p>
          <a:p>
            <a:pPr eaLnBrk="1" hangingPunct="1"/>
            <a:r>
              <a:rPr lang="en-US" smtClean="0"/>
              <a:t>What would a highly successful solution do for you? Management should be able to state the benefits they and their customers will receive from the products.</a:t>
            </a:r>
          </a:p>
          <a:p>
            <a:pPr eaLnBrk="1" hangingPunct="1"/>
            <a:r>
              <a:rPr lang="en-US" smtClean="0"/>
              <a:t>How can we judge the success of the solution? People often don’t think about how they will determine whether some enterprise has been successful.  Contemplating this evaluation early on helps crystallize the stakeholders’ thinking about objectives and steers the project toward a clearly successful outcome.</a:t>
            </a:r>
          </a:p>
          <a:p>
            <a:pPr eaLnBrk="1" hangingPunct="1"/>
            <a:r>
              <a:rPr lang="en-US" smtClean="0"/>
              <a:t>What’s  a successful solution worth? Whenever possible, quantify the business outcomes.  All projects involve some cost-benefit analysis.  Understanding the potential return in measurable units helps participants make cost-effective decisions.</a:t>
            </a:r>
          </a:p>
          <a:p>
            <a:pPr eaLnBrk="1" hangingPunct="1"/>
            <a:endParaRPr lang="en-US" smtClean="0"/>
          </a:p>
          <a:p>
            <a:pPr eaLnBrk="1" hangingPunct="1"/>
            <a:r>
              <a:rPr lang="en-US" smtClean="0"/>
              <a:t>Who are the individuals or groups that could influence this project or be influenced by it? This question seeks to identify potential stakeholders in the project.  These stakeholders might need to be consulted to understand their interests in the project, their expectations, and the nature of their involvement.</a:t>
            </a:r>
          </a:p>
          <a:p>
            <a:pPr eaLnBrk="1" hangingPunct="1"/>
            <a:endParaRPr lang="en-US" smtClean="0"/>
          </a:p>
          <a:p>
            <a:pPr eaLnBrk="1" hangingPunct="1"/>
            <a:r>
              <a:rPr lang="en-US" smtClean="0"/>
              <a:t>Are there any related projects or systems that could influence this one or that this project could influence? Look for dependencies between projects and systems that need to be analyzed and accommodated.  </a:t>
            </a:r>
          </a:p>
          <a:p>
            <a:pPr eaLnBrk="1" hangingPunct="1"/>
            <a:endParaRPr lang="en-US" smtClean="0"/>
          </a:p>
          <a:p>
            <a:pPr eaLnBrk="1" hangingPunct="1"/>
            <a:r>
              <a:rPr lang="en-US" smtClean="0"/>
              <a:t>Which business activities and events should be included in the solution? Which should not? These questions help define the scope boundary.</a:t>
            </a:r>
          </a:p>
          <a:p>
            <a:pPr eaLnBrk="1" hangingPunct="1"/>
            <a:endParaRPr lang="en-US" smtClean="0"/>
          </a:p>
          <a:p>
            <a:pPr eaLnBrk="1" hangingPunct="1"/>
            <a:r>
              <a:rPr lang="en-US" smtClean="0"/>
              <a:t>Can you think of any unexpected or adverse consequence s that the new system could cause? Consider whether certain individuals, organizations, customers, or business processes, could experience a negative impact from the system or product being developed.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Rot="1" noChangeAspect="1" noChangeArrowheads="1" noTextEdit="1"/>
          </p:cNvSpPr>
          <p:nvPr>
            <p:ph type="sldImg"/>
          </p:nvPr>
        </p:nvSpPr>
        <p:spPr>
          <a:ln/>
        </p:spPr>
      </p:sp>
      <p:sp>
        <p:nvSpPr>
          <p:cNvPr id="51203"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Rot="1" noChangeAspect="1" noChangeArrowheads="1" noTextEdit="1"/>
          </p:cNvSpPr>
          <p:nvPr>
            <p:ph type="sldImg"/>
          </p:nvPr>
        </p:nvSpPr>
        <p:spPr>
          <a:ln/>
        </p:spPr>
      </p:sp>
      <p:sp>
        <p:nvSpPr>
          <p:cNvPr id="52227" name="Rectangle 3"/>
          <p:cNvSpPr>
            <a:spLocks noGrp="1" noChangeArrowheads="1"/>
          </p:cNvSpPr>
          <p:nvPr>
            <p:ph type="body" idx="1"/>
          </p:nvPr>
        </p:nvSpPr>
        <p:spPr>
          <a:noFill/>
        </p:spPr>
        <p:txBody>
          <a:bodyPr/>
          <a:lstStyle/>
          <a:p>
            <a:pPr eaLnBrk="1" hangingPunct="1">
              <a:buFont typeface="Wingdings" pitchFamily="2" charset="2"/>
              <a:buChar char="q"/>
            </a:pPr>
            <a:r>
              <a:rPr lang="en-US" sz="900" smtClean="0">
                <a:solidFill>
                  <a:schemeClr val="tx1"/>
                </a:solidFill>
                <a:latin typeface="Corbel" pitchFamily="34" charset="0"/>
              </a:rPr>
              <a:t>What are some reasons why you or your colleagues would use the new product?</a:t>
            </a:r>
          </a:p>
          <a:p>
            <a:pPr eaLnBrk="1" hangingPunct="1">
              <a:buFont typeface="Wingdings" pitchFamily="2" charset="2"/>
              <a:buNone/>
            </a:pPr>
            <a:r>
              <a:rPr lang="en-US" sz="900" smtClean="0">
                <a:solidFill>
                  <a:schemeClr val="tx1"/>
                </a:solidFill>
                <a:latin typeface="Corbel" pitchFamily="34" charset="0"/>
              </a:rPr>
              <a:t>	These “reasons to use” could become candidates for use cases. They might identify business tasks or objectives that members of a particular user class might need to achieve from time to time.</a:t>
            </a:r>
          </a:p>
          <a:p>
            <a:pPr eaLnBrk="1" hangingPunct="1">
              <a:buFont typeface="Wingdings" pitchFamily="2" charset="2"/>
              <a:buChar char="q"/>
            </a:pPr>
            <a:r>
              <a:rPr lang="en-US" sz="900" smtClean="0">
                <a:solidFill>
                  <a:schemeClr val="tx1"/>
                </a:solidFill>
                <a:latin typeface="Corbel" pitchFamily="34" charset="0"/>
              </a:rPr>
              <a:t>What goals might you have in mind that this product could help you accomplish?</a:t>
            </a:r>
          </a:p>
          <a:p>
            <a:pPr eaLnBrk="1" hangingPunct="1">
              <a:buFont typeface="Wingdings" pitchFamily="2" charset="2"/>
              <a:buNone/>
            </a:pPr>
            <a:r>
              <a:rPr lang="en-US" sz="900" smtClean="0">
                <a:solidFill>
                  <a:schemeClr val="tx1"/>
                </a:solidFill>
                <a:latin typeface="Corbel" pitchFamily="34" charset="0"/>
              </a:rPr>
              <a:t>	</a:t>
            </a:r>
          </a:p>
          <a:p>
            <a:pPr eaLnBrk="1" hangingPunct="1">
              <a:buFont typeface="Wingdings" pitchFamily="2" charset="2"/>
              <a:buNone/>
            </a:pPr>
            <a:endParaRPr lang="en-US" sz="900" smtClean="0">
              <a:solidFill>
                <a:schemeClr val="tx1"/>
              </a:solidFill>
              <a:latin typeface="Corbel" pitchFamily="34" charset="0"/>
            </a:endParaRPr>
          </a:p>
          <a:p>
            <a:pPr eaLnBrk="1" hangingPunct="1">
              <a:buFont typeface="Wingdings" pitchFamily="2" charset="2"/>
              <a:buNone/>
            </a:pPr>
            <a:endParaRPr lang="en-US" sz="900" smtClean="0">
              <a:solidFill>
                <a:schemeClr val="tx1"/>
              </a:solidFill>
              <a:latin typeface="Corbel" pitchFamily="34" charset="0"/>
            </a:endParaRPr>
          </a:p>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Rot="1" noChangeAspect="1" noChangeArrowheads="1" noTextEdit="1"/>
          </p:cNvSpPr>
          <p:nvPr>
            <p:ph type="sldImg"/>
          </p:nvPr>
        </p:nvSpPr>
        <p:spPr>
          <a:ln/>
        </p:spPr>
      </p:sp>
      <p:sp>
        <p:nvSpPr>
          <p:cNvPr id="34819" name="Rectangle 3"/>
          <p:cNvSpPr>
            <a:spLocks noGrp="1" noChangeArrowheads="1"/>
          </p:cNvSpPr>
          <p:nvPr>
            <p:ph type="body" idx="1"/>
          </p:nvPr>
        </p:nvSpPr>
        <p:spPr>
          <a:noFill/>
        </p:spPr>
        <p:txBody>
          <a:bodyPr/>
          <a:lstStyle/>
          <a:p>
            <a:pPr eaLnBrk="1" hangingPunct="1"/>
            <a:endParaRPr lang="en-GB"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Rot="1" noChangeAspect="1" noChangeArrowheads="1" noTextEdit="1"/>
          </p:cNvSpPr>
          <p:nvPr>
            <p:ph type="sldImg"/>
          </p:nvPr>
        </p:nvSpPr>
        <p:spPr>
          <a:ln/>
        </p:spPr>
      </p:sp>
      <p:sp>
        <p:nvSpPr>
          <p:cNvPr id="53251" name="Rectangle 3"/>
          <p:cNvSpPr>
            <a:spLocks noGrp="1" noChangeArrowheads="1"/>
          </p:cNvSpPr>
          <p:nvPr>
            <p:ph type="body" idx="1"/>
          </p:nvPr>
        </p:nvSpPr>
        <p:spPr>
          <a:noFill/>
        </p:spPr>
        <p:txBody>
          <a:bodyPr/>
          <a:lstStyle/>
          <a:p>
            <a:pPr eaLnBrk="1" hangingPunct="1">
              <a:buFont typeface="Wingdings" pitchFamily="2" charset="2"/>
              <a:buChar char="q"/>
            </a:pPr>
            <a:r>
              <a:rPr lang="en-US" sz="900" smtClean="0">
                <a:solidFill>
                  <a:schemeClr val="tx1"/>
                </a:solidFill>
                <a:latin typeface="Corbel" pitchFamily="34" charset="0"/>
              </a:rPr>
              <a:t>How is the product you envision similar to the way you do business now? How should it be different?</a:t>
            </a:r>
          </a:p>
          <a:p>
            <a:pPr lvl="1" eaLnBrk="1" hangingPunct="1">
              <a:buFont typeface="Wingdings" pitchFamily="2" charset="2"/>
              <a:buNone/>
            </a:pPr>
            <a:r>
              <a:rPr lang="en-US" sz="900" smtClean="0">
                <a:solidFill>
                  <a:schemeClr val="tx1"/>
                </a:solidFill>
                <a:latin typeface="Corbel" pitchFamily="34" charset="0"/>
              </a:rPr>
              <a:t>	When automating current business process or replacing an existing information system with a new one, it’s easy to inadvertently re-implement all the shortcoming of the current approaches.  The analyst should stimulate the thinking of the user representatives to help them fully exploit this opportunity to coming up with better ways of working.</a:t>
            </a:r>
          </a:p>
          <a:p>
            <a:pPr lvl="1" eaLnBrk="1" hangingPunct="1">
              <a:buFont typeface="Wingdings" pitchFamily="2" charset="2"/>
              <a:buNone/>
            </a:pPr>
            <a:endParaRPr lang="en-US" sz="900" smtClean="0">
              <a:solidFill>
                <a:schemeClr val="tx1"/>
              </a:solidFill>
              <a:latin typeface="Corbel" pitchFamily="34" charset="0"/>
            </a:endParaRPr>
          </a:p>
          <a:p>
            <a:pPr eaLnBrk="1" hangingPunct="1">
              <a:buFont typeface="Wingdings" pitchFamily="2" charset="2"/>
              <a:buChar char="q"/>
            </a:pPr>
            <a:r>
              <a:rPr lang="en-US" sz="900" smtClean="0">
                <a:solidFill>
                  <a:schemeClr val="tx1"/>
                </a:solidFill>
                <a:latin typeface="Corbel" pitchFamily="34" charset="0"/>
              </a:rPr>
              <a:t>What aspects of the current product or business process do you want to retain? To replace?</a:t>
            </a:r>
          </a:p>
          <a:p>
            <a:pPr lvl="1" eaLnBrk="1" hangingPunct="1">
              <a:buFont typeface="Wingdings" pitchFamily="2" charset="2"/>
              <a:buNone/>
            </a:pPr>
            <a:r>
              <a:rPr lang="en-US" sz="900" smtClean="0">
                <a:solidFill>
                  <a:schemeClr val="tx1"/>
                </a:solidFill>
                <a:latin typeface="Corbel" pitchFamily="34" charset="0"/>
              </a:rPr>
              <a:t>	Customer acceptance of a new product depends on how comfortable and familiar it feels to them.</a:t>
            </a:r>
          </a:p>
          <a:p>
            <a:pPr eaLnBrk="1" hangingPunct="1">
              <a:buFont typeface="Wingdings" pitchFamily="2" charset="2"/>
              <a:buChar char="q"/>
            </a:pPr>
            <a:r>
              <a:rPr lang="en-US" sz="900" smtClean="0">
                <a:solidFill>
                  <a:schemeClr val="tx1"/>
                </a:solidFill>
                <a:latin typeface="Corbel" pitchFamily="34" charset="0"/>
              </a:rPr>
              <a:t>Which aspects of the product are most critical to creating business value?</a:t>
            </a:r>
          </a:p>
          <a:p>
            <a:pPr lvl="2" eaLnBrk="1" hangingPunct="1">
              <a:buFont typeface="Wingdings" pitchFamily="2" charset="2"/>
              <a:buNone/>
            </a:pPr>
            <a:r>
              <a:rPr lang="en-US" sz="900" smtClean="0">
                <a:solidFill>
                  <a:schemeClr val="tx1"/>
                </a:solidFill>
                <a:latin typeface="Corbel" pitchFamily="34" charset="0"/>
              </a:rPr>
              <a:t>	A user’s view might of business value might different from a manager’s view.</a:t>
            </a:r>
          </a:p>
          <a:p>
            <a:pPr eaLnBrk="1" hangingPunct="1">
              <a:buFont typeface="Wingdings" pitchFamily="2" charset="2"/>
              <a:buChar char="q"/>
            </a:pPr>
            <a:r>
              <a:rPr lang="en-US" sz="900" smtClean="0">
                <a:solidFill>
                  <a:schemeClr val="tx1"/>
                </a:solidFill>
                <a:latin typeface="Corbel" pitchFamily="34" charset="0"/>
              </a:rPr>
              <a:t> What aspect of the product most excites you?</a:t>
            </a:r>
          </a:p>
          <a:p>
            <a:pPr lvl="2" eaLnBrk="1" hangingPunct="1">
              <a:buFont typeface="Wingdings" pitchFamily="2" charset="2"/>
              <a:buNone/>
            </a:pPr>
            <a:r>
              <a:rPr lang="en-US" sz="900" smtClean="0">
                <a:solidFill>
                  <a:schemeClr val="tx1"/>
                </a:solidFill>
                <a:latin typeface="Corbel" pitchFamily="34" charset="0"/>
              </a:rPr>
              <a:t>  The answers to this sort of question help analyst determine what product characteristics or capabilities could be powerful enablers of customer acceptance.</a:t>
            </a:r>
          </a:p>
          <a:p>
            <a:pPr eaLnBrk="1" hangingPunct="1">
              <a:buFont typeface="Wingdings" pitchFamily="2" charset="2"/>
              <a:buChar char="q"/>
            </a:pPr>
            <a:r>
              <a:rPr lang="en-US" sz="900" smtClean="0">
                <a:solidFill>
                  <a:schemeClr val="tx1"/>
                </a:solidFill>
                <a:latin typeface="Corbel" pitchFamily="34" charset="0"/>
              </a:rPr>
              <a:t>What aspect of the product will be most valuable to you? Least valuable?</a:t>
            </a:r>
          </a:p>
          <a:p>
            <a:pPr lvl="2" eaLnBrk="1" hangingPunct="1">
              <a:buFont typeface="Wingdings" pitchFamily="2" charset="2"/>
              <a:buNone/>
            </a:pPr>
            <a:r>
              <a:rPr lang="en-US" sz="900" smtClean="0">
                <a:solidFill>
                  <a:schemeClr val="tx1"/>
                </a:solidFill>
                <a:latin typeface="Corbel" pitchFamily="34" charset="0"/>
              </a:rPr>
              <a:t>  Ask this question to different user representatives and look for patterns that indicate certain product capabilities are more important and more urgent than others.</a:t>
            </a:r>
          </a:p>
          <a:p>
            <a:pPr eaLnBrk="1" hangingPunct="1">
              <a:buFont typeface="Wingdings" pitchFamily="2" charset="2"/>
              <a:buChar char="q"/>
            </a:pPr>
            <a:r>
              <a:rPr lang="en-US" sz="900" smtClean="0">
                <a:solidFill>
                  <a:schemeClr val="tx1"/>
                </a:solidFill>
                <a:latin typeface="Corbel" pitchFamily="34" charset="0"/>
              </a:rPr>
              <a:t> What is most important to you about the product?</a:t>
            </a:r>
          </a:p>
          <a:p>
            <a:pPr eaLnBrk="1" hangingPunct="1">
              <a:buFont typeface="Wingdings" pitchFamily="2" charset="2"/>
              <a:buNone/>
            </a:pPr>
            <a:r>
              <a:rPr lang="en-US" sz="900" smtClean="0">
                <a:solidFill>
                  <a:schemeClr val="tx1"/>
                </a:solidFill>
                <a:latin typeface="Corbel" pitchFamily="34" charset="0"/>
              </a:rPr>
              <a:t>	Answers to this question can help analysts understand how the project is planned, the product functionality to include, and usability of the product.</a:t>
            </a:r>
          </a:p>
          <a:p>
            <a:pPr eaLnBrk="1" hangingPunct="1">
              <a:buFont typeface="Wingdings" pitchFamily="2" charset="2"/>
              <a:buChar char="q"/>
            </a:pPr>
            <a:r>
              <a:rPr lang="en-US" sz="900" smtClean="0">
                <a:solidFill>
                  <a:schemeClr val="tx1"/>
                </a:solidFill>
                <a:latin typeface="Corbel" pitchFamily="34" charset="0"/>
              </a:rPr>
              <a:t> How would you judge whether the product is a success?</a:t>
            </a:r>
          </a:p>
          <a:p>
            <a:pPr eaLnBrk="1" hangingPunct="1">
              <a:buFont typeface="Wingdings" pitchFamily="2" charset="2"/>
              <a:buNone/>
            </a:pPr>
            <a:r>
              <a:rPr lang="en-US" sz="900" smtClean="0">
                <a:solidFill>
                  <a:schemeClr val="tx1"/>
                </a:solidFill>
                <a:latin typeface="Corbel" pitchFamily="34" charset="0"/>
              </a:rPr>
              <a:t>	A business manager might judge the success of the product quite differently from how members of different user classes determine success. Finding answer to this question will help getting different perspectives reconciled and getting all stakeholders to work together a common objective.</a:t>
            </a:r>
          </a:p>
          <a:p>
            <a:pPr eaLnBrk="1" hangingPunct="1">
              <a:buFont typeface="Wingdings" pitchFamily="2" charset="2"/>
              <a:buChar char="q"/>
            </a:pPr>
            <a:r>
              <a:rPr lang="en-US" sz="900" smtClean="0">
                <a:solidFill>
                  <a:schemeClr val="tx1"/>
                </a:solidFill>
                <a:latin typeface="Corbel" pitchFamily="34" charset="0"/>
              </a:rPr>
              <a:t> Can you describe the environment in which the product will be used?</a:t>
            </a:r>
          </a:p>
          <a:p>
            <a:pPr lvl="1" eaLnBrk="1" hangingPunct="1">
              <a:buFont typeface="Wingdings" pitchFamily="2" charset="2"/>
              <a:buNone/>
            </a:pPr>
            <a:r>
              <a:rPr lang="en-US" sz="900" smtClean="0">
                <a:solidFill>
                  <a:schemeClr val="tx1"/>
                </a:solidFill>
                <a:latin typeface="Corbel" pitchFamily="34" charset="0"/>
              </a:rPr>
              <a:t>	The operating environment has a big impact on both requirements and design decisions.It’s important to understand the expected environment the product will be used in prior to designing the product.</a:t>
            </a:r>
          </a:p>
          <a:p>
            <a:pPr eaLnBrk="1" hangingPunct="1">
              <a:buFont typeface="Wingdings" pitchFamily="2" charset="2"/>
              <a:buNone/>
            </a:pPr>
            <a:endParaRPr lang="en-US" sz="900" smtClean="0">
              <a:solidFill>
                <a:schemeClr val="tx1"/>
              </a:solidFill>
              <a:latin typeface="Corbel" pitchFamily="34" charset="0"/>
            </a:endParaRPr>
          </a:p>
          <a:p>
            <a:pPr eaLnBrk="1" hangingPunct="1">
              <a:buFont typeface="Wingdings" pitchFamily="2" charset="2"/>
              <a:buNone/>
            </a:pPr>
            <a:endParaRPr lang="en-US" sz="900" smtClean="0">
              <a:solidFill>
                <a:schemeClr val="tx1"/>
              </a:solidFill>
              <a:latin typeface="Corbel" pitchFamily="34" charset="0"/>
            </a:endParaRPr>
          </a:p>
          <a:p>
            <a:pPr eaLnBrk="1" hangingPunct="1">
              <a:buFont typeface="Wingdings" pitchFamily="2" charset="2"/>
              <a:buNone/>
            </a:pPr>
            <a:endParaRPr lang="en-US" sz="900" smtClean="0">
              <a:solidFill>
                <a:schemeClr val="tx1"/>
              </a:solidFill>
              <a:latin typeface="Corbel" pitchFamily="34" charset="0"/>
            </a:endParaRPr>
          </a:p>
          <a:p>
            <a:pPr lvl="2" eaLnBrk="1" hangingPunct="1">
              <a:buFont typeface="Wingdings" pitchFamily="2" charset="2"/>
              <a:buNone/>
            </a:pPr>
            <a:endParaRPr lang="en-US" sz="900" smtClean="0">
              <a:solidFill>
                <a:schemeClr val="tx1"/>
              </a:solidFill>
              <a:latin typeface="Corbel" pitchFamily="34" charset="0"/>
            </a:endParaRPr>
          </a:p>
          <a:p>
            <a:pPr lvl="1" eaLnBrk="1" hangingPunct="1">
              <a:buFont typeface="Wingdings" pitchFamily="2" charset="2"/>
              <a:buNone/>
            </a:pPr>
            <a:endParaRPr lang="en-US" sz="900" smtClean="0">
              <a:solidFill>
                <a:schemeClr val="tx1"/>
              </a:solidFill>
              <a:latin typeface="Corbel" pitchFamily="34" charset="0"/>
            </a:endParaRPr>
          </a:p>
          <a:p>
            <a:pPr lvl="1" eaLnBrk="1" hangingPunct="1">
              <a:buFont typeface="Wingdings" pitchFamily="2" charset="2"/>
              <a:buNone/>
            </a:pPr>
            <a:endParaRPr lang="en-US" sz="900" smtClean="0">
              <a:solidFill>
                <a:schemeClr val="tx1"/>
              </a:solidFill>
              <a:latin typeface="Corbel" pitchFamily="34" charset="0"/>
            </a:endParaRPr>
          </a:p>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Rot="1" noChangeAspect="1" noChangeArrowheads="1" noTextEdit="1"/>
          </p:cNvSpPr>
          <p:nvPr>
            <p:ph type="sldImg"/>
          </p:nvPr>
        </p:nvSpPr>
        <p:spPr>
          <a:ln/>
        </p:spPr>
      </p:sp>
      <p:sp>
        <p:nvSpPr>
          <p:cNvPr id="54275"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Rot="1" noChangeAspect="1" noChangeArrowheads="1" noTextEdit="1"/>
          </p:cNvSpPr>
          <p:nvPr>
            <p:ph type="sldImg"/>
          </p:nvPr>
        </p:nvSpPr>
        <p:spPr>
          <a:ln/>
        </p:spPr>
      </p:sp>
      <p:sp>
        <p:nvSpPr>
          <p:cNvPr id="55299"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Rot="1" noChangeAspect="1" noChangeArrowheads="1" noTextEdit="1"/>
          </p:cNvSpPr>
          <p:nvPr>
            <p:ph type="sldImg"/>
          </p:nvPr>
        </p:nvSpPr>
        <p:spPr>
          <a:ln/>
        </p:spPr>
      </p:sp>
      <p:sp>
        <p:nvSpPr>
          <p:cNvPr id="56323"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Rot="1" noChangeAspect="1" noChangeArrowheads="1" noTextEdit="1"/>
          </p:cNvSpPr>
          <p:nvPr>
            <p:ph type="sldImg"/>
          </p:nvPr>
        </p:nvSpPr>
        <p:spPr>
          <a:ln/>
        </p:spPr>
      </p:sp>
      <p:sp>
        <p:nvSpPr>
          <p:cNvPr id="57347"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Rot="1" noChangeAspect="1" noChangeArrowheads="1" noTextEdit="1"/>
          </p:cNvSpPr>
          <p:nvPr>
            <p:ph type="sldImg"/>
          </p:nvPr>
        </p:nvSpPr>
        <p:spPr>
          <a:ln/>
        </p:spPr>
      </p:sp>
      <p:sp>
        <p:nvSpPr>
          <p:cNvPr id="58371"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Rot="1" noChangeAspect="1" noChangeArrowheads="1" noTextEdit="1"/>
          </p:cNvSpPr>
          <p:nvPr>
            <p:ph type="sldImg"/>
          </p:nvPr>
        </p:nvSpPr>
        <p:spPr>
          <a:ln/>
        </p:spPr>
      </p:sp>
      <p:sp>
        <p:nvSpPr>
          <p:cNvPr id="59395"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Rot="1" noChangeAspect="1" noChangeArrowheads="1" noTextEdit="1"/>
          </p:cNvSpPr>
          <p:nvPr>
            <p:ph type="sldImg"/>
          </p:nvPr>
        </p:nvSpPr>
        <p:spPr>
          <a:ln/>
        </p:spPr>
      </p:sp>
      <p:sp>
        <p:nvSpPr>
          <p:cNvPr id="60419"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Rot="1" noChangeAspect="1" noChangeArrowheads="1" noTextEdit="1"/>
          </p:cNvSpPr>
          <p:nvPr>
            <p:ph type="sldImg"/>
          </p:nvPr>
        </p:nvSpPr>
        <p:spPr>
          <a:ln/>
        </p:spPr>
      </p:sp>
      <p:sp>
        <p:nvSpPr>
          <p:cNvPr id="61443"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Rot="1" noChangeAspect="1" noChangeArrowheads="1" noTextEdit="1"/>
          </p:cNvSpPr>
          <p:nvPr>
            <p:ph type="sldImg"/>
          </p:nvPr>
        </p:nvSpPr>
        <p:spPr>
          <a:ln/>
        </p:spPr>
      </p:sp>
      <p:sp>
        <p:nvSpPr>
          <p:cNvPr id="62467"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Rot="1" noChangeAspect="1" noChangeArrowheads="1" noTextEdit="1"/>
          </p:cNvSpPr>
          <p:nvPr>
            <p:ph type="sldImg"/>
          </p:nvPr>
        </p:nvSpPr>
        <p:spPr>
          <a:ln/>
        </p:spPr>
      </p:sp>
      <p:sp>
        <p:nvSpPr>
          <p:cNvPr id="35843"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Rot="1" noChangeAspect="1" noChangeArrowheads="1" noTextEdit="1"/>
          </p:cNvSpPr>
          <p:nvPr>
            <p:ph type="sldImg"/>
          </p:nvPr>
        </p:nvSpPr>
        <p:spPr>
          <a:ln/>
        </p:spPr>
      </p:sp>
      <p:sp>
        <p:nvSpPr>
          <p:cNvPr id="36867"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Rot="1" noChangeAspect="1" noChangeArrowheads="1" noTextEdit="1"/>
          </p:cNvSpPr>
          <p:nvPr>
            <p:ph type="sldImg"/>
          </p:nvPr>
        </p:nvSpPr>
        <p:spPr>
          <a:ln/>
        </p:spPr>
      </p:sp>
      <p:sp>
        <p:nvSpPr>
          <p:cNvPr id="37891" name="Rectangle 3"/>
          <p:cNvSpPr>
            <a:spLocks noGrp="1" noChangeArrowheads="1"/>
          </p:cNvSpPr>
          <p:nvPr>
            <p:ph type="body" idx="1"/>
          </p:nvPr>
        </p:nvSpPr>
        <p:spPr>
          <a:noFill/>
        </p:spPr>
        <p:txBody>
          <a:bodyPr/>
          <a:lstStyle/>
          <a:p>
            <a:pPr eaLnBrk="1" hangingPunct="1"/>
            <a:r>
              <a:rPr lang="en-US" smtClean="0"/>
              <a:t>Extreme Programming is the agile software development methodology (pg 51)</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Rot="1" noChangeAspect="1" noChangeArrowheads="1" noTextEdit="1"/>
          </p:cNvSpPr>
          <p:nvPr>
            <p:ph type="sldImg"/>
          </p:nvPr>
        </p:nvSpPr>
        <p:spPr>
          <a:ln/>
        </p:spPr>
      </p:sp>
      <p:sp>
        <p:nvSpPr>
          <p:cNvPr id="38915" name="Rectangle 3"/>
          <p:cNvSpPr>
            <a:spLocks noGrp="1" noChangeArrowheads="1"/>
          </p:cNvSpPr>
          <p:nvPr>
            <p:ph type="body" idx="1"/>
          </p:nvPr>
        </p:nvSpPr>
        <p:spPr>
          <a:noFill/>
        </p:spPr>
        <p:txBody>
          <a:bodyPr/>
          <a:lstStyle/>
          <a:p>
            <a:pPr eaLnBrk="1" hangingPunct="1"/>
            <a:r>
              <a:rPr lang="en-US" smtClean="0"/>
              <a:t>Extreme Programming is the agile software development methodology (pg 51)</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Rot="1" noChangeAspect="1" noChangeArrowheads="1" noTextEdit="1"/>
          </p:cNvSpPr>
          <p:nvPr>
            <p:ph type="sldImg"/>
          </p:nvPr>
        </p:nvSpPr>
        <p:spPr>
          <a:ln/>
        </p:spPr>
      </p:sp>
      <p:sp>
        <p:nvSpPr>
          <p:cNvPr id="39939" name="Rectangle 3"/>
          <p:cNvSpPr>
            <a:spLocks noGrp="1" noChangeArrowheads="1"/>
          </p:cNvSpPr>
          <p:nvPr>
            <p:ph type="body" idx="1"/>
          </p:nvPr>
        </p:nvSpPr>
        <p:spPr>
          <a:noFill/>
        </p:spPr>
        <p:txBody>
          <a:bodyPr/>
          <a:lstStyle/>
          <a:p>
            <a:pPr eaLnBrk="1" hangingPunct="1"/>
            <a:r>
              <a:rPr lang="en-US" smtClean="0"/>
              <a:t>In reality, most products have multiple distinct user classes (pg 51).</a:t>
            </a:r>
          </a:p>
          <a:p>
            <a:pPr eaLnBrk="1" hangingPunct="1"/>
            <a:r>
              <a:rPr lang="en-US" smtClean="0"/>
              <a:t>It is unlikely that any one person will be able to represent the needs of all user classes and to appropriately balance their interests when making decisions and reconciling conflicts.</a:t>
            </a:r>
          </a:p>
          <a:p>
            <a:pPr eaLnBrk="1" hangingPunct="1"/>
            <a:endParaRPr lang="en-US" smtClean="0"/>
          </a:p>
          <a:p>
            <a:pPr eaLnBrk="1" hangingPunct="1"/>
            <a:r>
              <a:rPr lang="en-US" smtClean="0"/>
              <a:t>A more realistic approach is to enlist a small number of product champions to serve as key user representatives.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Rot="1" noChangeAspect="1" noChangeArrowheads="1" noTextEdit="1"/>
          </p:cNvSpPr>
          <p:nvPr>
            <p:ph type="sldImg"/>
          </p:nvPr>
        </p:nvSpPr>
        <p:spPr>
          <a:ln/>
        </p:spPr>
      </p:sp>
      <p:sp>
        <p:nvSpPr>
          <p:cNvPr id="40963"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Rot="1" noChangeAspect="1" noChangeArrowheads="1" noTextEdit="1"/>
          </p:cNvSpPr>
          <p:nvPr>
            <p:ph type="sldImg"/>
          </p:nvPr>
        </p:nvSpPr>
        <p:spPr>
          <a:ln/>
        </p:spPr>
      </p:sp>
      <p:sp>
        <p:nvSpPr>
          <p:cNvPr id="41987" name="Rectangle 3"/>
          <p:cNvSpPr>
            <a:spLocks noGrp="1" noChangeArrowheads="1"/>
          </p:cNvSpPr>
          <p:nvPr>
            <p:ph type="body" idx="1"/>
          </p:nvPr>
        </p:nvSpPr>
        <p:spPr>
          <a:noFill/>
        </p:spPr>
        <p:txBody>
          <a:bodyPr/>
          <a:lstStyle/>
          <a:p>
            <a:pPr eaLnBrk="1" hangingPunct="1"/>
            <a:r>
              <a:rPr lang="en-US" smtClean="0"/>
              <a:t>The key message for this product champion model to be successful is that it is essential for your customer representatives to commit to making the type of project contributions you need from them.</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80615" name="Rectangle 7"/>
          <p:cNvSpPr>
            <a:spLocks noGrp="1" noChangeArrowheads="1"/>
          </p:cNvSpPr>
          <p:nvPr>
            <p:ph type="ctrTitle" sz="quarter"/>
          </p:nvPr>
        </p:nvSpPr>
        <p:spPr>
          <a:xfrm>
            <a:off x="344488" y="263525"/>
            <a:ext cx="8401050" cy="1395413"/>
          </a:xfrm>
        </p:spPr>
        <p:txBody>
          <a:bodyPr/>
          <a:lstStyle>
            <a:lvl1pPr>
              <a:spcBef>
                <a:spcPct val="25000"/>
              </a:spcBef>
              <a:defRPr sz="5000"/>
            </a:lvl1pPr>
          </a:lstStyle>
          <a:p>
            <a:pPr lvl="0"/>
            <a:r>
              <a:rPr lang="en-US" noProof="0" smtClean="0"/>
              <a:t>Click to edit Master title style</a:t>
            </a:r>
          </a:p>
        </p:txBody>
      </p:sp>
      <p:sp>
        <p:nvSpPr>
          <p:cNvPr id="580616" name="Rectangle 8"/>
          <p:cNvSpPr>
            <a:spLocks noGrp="1" noChangeArrowheads="1"/>
          </p:cNvSpPr>
          <p:nvPr>
            <p:ph type="subTitle" sz="quarter" idx="1"/>
          </p:nvPr>
        </p:nvSpPr>
        <p:spPr>
          <a:xfrm>
            <a:off x="344488" y="1677988"/>
            <a:ext cx="8396287" cy="1752600"/>
          </a:xfrm>
        </p:spPr>
        <p:txBody>
          <a:bodyPr/>
          <a:lstStyle>
            <a:lvl1pPr>
              <a:spcBef>
                <a:spcPct val="0"/>
              </a:spcBef>
              <a:defRPr sz="5000">
                <a:solidFill>
                  <a:schemeClr val="accent2"/>
                </a:solidFill>
              </a:defRPr>
            </a:lvl1pPr>
          </a:lstStyle>
          <a:p>
            <a:pPr lvl="0"/>
            <a:r>
              <a:rPr lang="en-US" noProof="0" smtClean="0"/>
              <a:t>Click to edit Master subtitle style</a:t>
            </a:r>
          </a:p>
        </p:txBody>
      </p:sp>
    </p:spTree>
    <p:extLst>
      <p:ext uri="{BB962C8B-B14F-4D97-AF65-F5344CB8AC3E}">
        <p14:creationId xmlns:p14="http://schemas.microsoft.com/office/powerpoint/2010/main" val="3374432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458784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8138" y="280988"/>
            <a:ext cx="2114550" cy="56832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280988"/>
            <a:ext cx="6192838" cy="56832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53356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22427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440630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1727200"/>
            <a:ext cx="4152900" cy="4237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27200"/>
            <a:ext cx="4154488" cy="42370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551028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78389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47228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42448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014605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984018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42900" y="280988"/>
            <a:ext cx="8459788" cy="998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42900" y="1727200"/>
            <a:ext cx="8459788" cy="423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Text Box 18"/>
          <p:cNvSpPr txBox="1">
            <a:spLocks noChangeArrowheads="1"/>
          </p:cNvSpPr>
          <p:nvPr/>
        </p:nvSpPr>
        <p:spPr bwMode="auto">
          <a:xfrm>
            <a:off x="6442075" y="6229350"/>
            <a:ext cx="2455863"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lgn="r">
              <a:lnSpc>
                <a:spcPct val="90000"/>
              </a:lnSpc>
            </a:pPr>
            <a:fld id="{D9491EED-85B2-41C5-AC58-7CE28ECB3196}" type="slidenum">
              <a:rPr lang="en-US" sz="900"/>
              <a:pPr algn="r">
                <a:lnSpc>
                  <a:spcPct val="90000"/>
                </a:lnSpc>
              </a:pPr>
              <a:t>‹#›</a:t>
            </a:fld>
            <a:endParaRPr lang="en-US" sz="900"/>
          </a:p>
          <a:p>
            <a:pPr algn="r">
              <a:lnSpc>
                <a:spcPct val="90000"/>
              </a:lnSpc>
            </a:pPr>
            <a:r>
              <a:rPr lang="en-US" sz="900"/>
              <a:t> </a:t>
            </a:r>
          </a:p>
          <a:p>
            <a:pPr algn="r">
              <a:lnSpc>
                <a:spcPct val="90000"/>
              </a:lnSpc>
            </a:pPr>
            <a:r>
              <a:rPr lang="en-US" sz="900"/>
              <a:t>September 2010</a:t>
            </a:r>
          </a:p>
        </p:txBody>
      </p:sp>
    </p:spTree>
  </p:cSld>
  <p:clrMap bg1="lt1" tx1="dk1" bg2="lt2" tx2="dk2" accent1="accent1" accent2="accent2" accent3="accent3" accent4="accent4" accent5="accent5" accent6="accent6" hlink="hlink" folHlink="folHlink"/>
  <p:sldLayoutIdLst>
    <p:sldLayoutId id="2147483673"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rtl="0" eaLnBrk="0" fontAlgn="base" hangingPunct="0">
        <a:lnSpc>
          <a:spcPct val="90000"/>
        </a:lnSpc>
        <a:spcBef>
          <a:spcPct val="0"/>
        </a:spcBef>
        <a:spcAft>
          <a:spcPct val="0"/>
        </a:spcAft>
        <a:defRPr sz="4000">
          <a:solidFill>
            <a:srgbClr val="1E4191"/>
          </a:solidFill>
          <a:latin typeface="+mj-lt"/>
          <a:ea typeface="+mj-ea"/>
          <a:cs typeface="+mj-cs"/>
        </a:defRPr>
      </a:lvl1pPr>
      <a:lvl2pPr algn="l" rtl="0" eaLnBrk="0" fontAlgn="base" hangingPunct="0">
        <a:lnSpc>
          <a:spcPct val="90000"/>
        </a:lnSpc>
        <a:spcBef>
          <a:spcPct val="0"/>
        </a:spcBef>
        <a:spcAft>
          <a:spcPct val="0"/>
        </a:spcAft>
        <a:defRPr sz="4000">
          <a:solidFill>
            <a:srgbClr val="1E4191"/>
          </a:solidFill>
          <a:latin typeface="GE Inspira Pitch" pitchFamily="34" charset="0"/>
        </a:defRPr>
      </a:lvl2pPr>
      <a:lvl3pPr algn="l" rtl="0" eaLnBrk="0" fontAlgn="base" hangingPunct="0">
        <a:lnSpc>
          <a:spcPct val="90000"/>
        </a:lnSpc>
        <a:spcBef>
          <a:spcPct val="0"/>
        </a:spcBef>
        <a:spcAft>
          <a:spcPct val="0"/>
        </a:spcAft>
        <a:defRPr sz="4000">
          <a:solidFill>
            <a:srgbClr val="1E4191"/>
          </a:solidFill>
          <a:latin typeface="GE Inspira Pitch" pitchFamily="34" charset="0"/>
        </a:defRPr>
      </a:lvl3pPr>
      <a:lvl4pPr algn="l" rtl="0" eaLnBrk="0" fontAlgn="base" hangingPunct="0">
        <a:lnSpc>
          <a:spcPct val="90000"/>
        </a:lnSpc>
        <a:spcBef>
          <a:spcPct val="0"/>
        </a:spcBef>
        <a:spcAft>
          <a:spcPct val="0"/>
        </a:spcAft>
        <a:defRPr sz="4000">
          <a:solidFill>
            <a:srgbClr val="1E4191"/>
          </a:solidFill>
          <a:latin typeface="GE Inspira Pitch" pitchFamily="34" charset="0"/>
        </a:defRPr>
      </a:lvl4pPr>
      <a:lvl5pPr algn="l" rtl="0" eaLnBrk="0" fontAlgn="base" hangingPunct="0">
        <a:lnSpc>
          <a:spcPct val="90000"/>
        </a:lnSpc>
        <a:spcBef>
          <a:spcPct val="0"/>
        </a:spcBef>
        <a:spcAft>
          <a:spcPct val="0"/>
        </a:spcAft>
        <a:defRPr sz="4000">
          <a:solidFill>
            <a:srgbClr val="1E4191"/>
          </a:solidFill>
          <a:latin typeface="GE Inspira Pitch" pitchFamily="34" charset="0"/>
        </a:defRPr>
      </a:lvl5pPr>
      <a:lvl6pPr marL="457200" algn="l" rtl="0" fontAlgn="base">
        <a:lnSpc>
          <a:spcPct val="90000"/>
        </a:lnSpc>
        <a:spcBef>
          <a:spcPct val="0"/>
        </a:spcBef>
        <a:spcAft>
          <a:spcPct val="0"/>
        </a:spcAft>
        <a:defRPr sz="4000">
          <a:solidFill>
            <a:srgbClr val="1E4191"/>
          </a:solidFill>
          <a:latin typeface="GE Inspira Pitch" pitchFamily="34" charset="0"/>
        </a:defRPr>
      </a:lvl6pPr>
      <a:lvl7pPr marL="914400" algn="l" rtl="0" fontAlgn="base">
        <a:lnSpc>
          <a:spcPct val="90000"/>
        </a:lnSpc>
        <a:spcBef>
          <a:spcPct val="0"/>
        </a:spcBef>
        <a:spcAft>
          <a:spcPct val="0"/>
        </a:spcAft>
        <a:defRPr sz="4000">
          <a:solidFill>
            <a:srgbClr val="1E4191"/>
          </a:solidFill>
          <a:latin typeface="GE Inspira Pitch" pitchFamily="34" charset="0"/>
        </a:defRPr>
      </a:lvl7pPr>
      <a:lvl8pPr marL="1371600" algn="l" rtl="0" fontAlgn="base">
        <a:lnSpc>
          <a:spcPct val="90000"/>
        </a:lnSpc>
        <a:spcBef>
          <a:spcPct val="0"/>
        </a:spcBef>
        <a:spcAft>
          <a:spcPct val="0"/>
        </a:spcAft>
        <a:defRPr sz="4000">
          <a:solidFill>
            <a:srgbClr val="1E4191"/>
          </a:solidFill>
          <a:latin typeface="GE Inspira Pitch" pitchFamily="34" charset="0"/>
        </a:defRPr>
      </a:lvl8pPr>
      <a:lvl9pPr marL="1828800" algn="l" rtl="0" fontAlgn="base">
        <a:lnSpc>
          <a:spcPct val="90000"/>
        </a:lnSpc>
        <a:spcBef>
          <a:spcPct val="0"/>
        </a:spcBef>
        <a:spcAft>
          <a:spcPct val="0"/>
        </a:spcAft>
        <a:defRPr sz="4000">
          <a:solidFill>
            <a:srgbClr val="1E4191"/>
          </a:solidFill>
          <a:latin typeface="GE Inspira Pitch" pitchFamily="34" charset="0"/>
        </a:defRPr>
      </a:lvl9pPr>
    </p:titleStyle>
    <p:bodyStyle>
      <a:lvl1pPr marL="342900" indent="-342900" algn="l" rtl="0" eaLnBrk="0" fontAlgn="base" hangingPunct="0">
        <a:lnSpc>
          <a:spcPct val="90000"/>
        </a:lnSpc>
        <a:spcBef>
          <a:spcPct val="50000"/>
        </a:spcBef>
        <a:spcAft>
          <a:spcPct val="0"/>
        </a:spcAft>
        <a:buClr>
          <a:srgbClr val="004880"/>
        </a:buClr>
        <a:defRPr sz="3200">
          <a:solidFill>
            <a:srgbClr val="1E4191"/>
          </a:solidFill>
          <a:latin typeface="+mn-lt"/>
          <a:ea typeface="+mn-ea"/>
          <a:cs typeface="+mn-cs"/>
        </a:defRPr>
      </a:lvl1pPr>
      <a:lvl2pPr marL="341313" indent="-339725" algn="l" rtl="0" eaLnBrk="0" fontAlgn="base" hangingPunct="0">
        <a:lnSpc>
          <a:spcPct val="90000"/>
        </a:lnSpc>
        <a:spcBef>
          <a:spcPct val="30000"/>
        </a:spcBef>
        <a:spcAft>
          <a:spcPct val="0"/>
        </a:spcAft>
        <a:buClr>
          <a:srgbClr val="004880"/>
        </a:buClr>
        <a:buFont typeface="GE Inspira Pitch" pitchFamily="34" charset="0"/>
        <a:buChar char="•"/>
        <a:defRPr sz="3200">
          <a:solidFill>
            <a:srgbClr val="1E4191"/>
          </a:solidFill>
          <a:latin typeface="+mn-lt"/>
        </a:defRPr>
      </a:lvl2pPr>
      <a:lvl3pPr marL="744538" indent="-288925" algn="l" rtl="0" eaLnBrk="0" fontAlgn="base" hangingPunct="0">
        <a:lnSpc>
          <a:spcPct val="90000"/>
        </a:lnSpc>
        <a:spcBef>
          <a:spcPct val="20000"/>
        </a:spcBef>
        <a:spcAft>
          <a:spcPct val="0"/>
        </a:spcAft>
        <a:buClr>
          <a:srgbClr val="004880"/>
        </a:buClr>
        <a:buChar char="–"/>
        <a:defRPr sz="3200">
          <a:solidFill>
            <a:srgbClr val="1E4191"/>
          </a:solidFill>
          <a:latin typeface="+mn-lt"/>
        </a:defRPr>
      </a:lvl3pPr>
      <a:lvl4pPr marL="1146175" indent="-287338" algn="l" rtl="0" eaLnBrk="0" fontAlgn="base" hangingPunct="0">
        <a:lnSpc>
          <a:spcPct val="90000"/>
        </a:lnSpc>
        <a:spcBef>
          <a:spcPct val="10000"/>
        </a:spcBef>
        <a:spcAft>
          <a:spcPct val="0"/>
        </a:spcAft>
        <a:buClr>
          <a:srgbClr val="004880"/>
        </a:buClr>
        <a:buChar char="–"/>
        <a:defRPr sz="3200">
          <a:solidFill>
            <a:srgbClr val="1E4191"/>
          </a:solidFill>
          <a:latin typeface="+mn-lt"/>
        </a:defRPr>
      </a:lvl4pPr>
      <a:lvl5pPr marL="1546225" indent="-285750" algn="l" rtl="0" eaLnBrk="0" fontAlgn="base" hangingPunct="0">
        <a:lnSpc>
          <a:spcPct val="90000"/>
        </a:lnSpc>
        <a:spcBef>
          <a:spcPct val="0"/>
        </a:spcBef>
        <a:spcAft>
          <a:spcPct val="0"/>
        </a:spcAft>
        <a:buClr>
          <a:srgbClr val="004880"/>
        </a:buClr>
        <a:buChar char="–"/>
        <a:defRPr sz="3200">
          <a:solidFill>
            <a:srgbClr val="1E4191"/>
          </a:solidFill>
          <a:latin typeface="+mn-lt"/>
        </a:defRPr>
      </a:lvl5pPr>
      <a:lvl6pPr marL="2003425" indent="-285750" algn="l" rtl="0" fontAlgn="base">
        <a:lnSpc>
          <a:spcPct val="90000"/>
        </a:lnSpc>
        <a:spcBef>
          <a:spcPct val="0"/>
        </a:spcBef>
        <a:spcAft>
          <a:spcPct val="0"/>
        </a:spcAft>
        <a:buClr>
          <a:srgbClr val="004880"/>
        </a:buClr>
        <a:buChar char="–"/>
        <a:defRPr sz="3200">
          <a:solidFill>
            <a:srgbClr val="1E4191"/>
          </a:solidFill>
          <a:latin typeface="+mn-lt"/>
        </a:defRPr>
      </a:lvl6pPr>
      <a:lvl7pPr marL="2460625" indent="-285750" algn="l" rtl="0" fontAlgn="base">
        <a:lnSpc>
          <a:spcPct val="90000"/>
        </a:lnSpc>
        <a:spcBef>
          <a:spcPct val="0"/>
        </a:spcBef>
        <a:spcAft>
          <a:spcPct val="0"/>
        </a:spcAft>
        <a:buClr>
          <a:srgbClr val="004880"/>
        </a:buClr>
        <a:buChar char="–"/>
        <a:defRPr sz="3200">
          <a:solidFill>
            <a:srgbClr val="1E4191"/>
          </a:solidFill>
          <a:latin typeface="+mn-lt"/>
        </a:defRPr>
      </a:lvl7pPr>
      <a:lvl8pPr marL="2917825" indent="-285750" algn="l" rtl="0" fontAlgn="base">
        <a:lnSpc>
          <a:spcPct val="90000"/>
        </a:lnSpc>
        <a:spcBef>
          <a:spcPct val="0"/>
        </a:spcBef>
        <a:spcAft>
          <a:spcPct val="0"/>
        </a:spcAft>
        <a:buClr>
          <a:srgbClr val="004880"/>
        </a:buClr>
        <a:buChar char="–"/>
        <a:defRPr sz="3200">
          <a:solidFill>
            <a:srgbClr val="1E4191"/>
          </a:solidFill>
          <a:latin typeface="+mn-lt"/>
        </a:defRPr>
      </a:lvl8pPr>
      <a:lvl9pPr marL="3375025" indent="-285750" algn="l" rtl="0" fontAlgn="base">
        <a:lnSpc>
          <a:spcPct val="90000"/>
        </a:lnSpc>
        <a:spcBef>
          <a:spcPct val="0"/>
        </a:spcBef>
        <a:spcAft>
          <a:spcPct val="0"/>
        </a:spcAft>
        <a:buClr>
          <a:srgbClr val="004880"/>
        </a:buClr>
        <a:buChar char="–"/>
        <a:defRPr sz="3200">
          <a:solidFill>
            <a:srgbClr val="1E419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png"/><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1141" name="Rectangle 5"/>
          <p:cNvSpPr>
            <a:spLocks noGrp="1" noChangeArrowheads="1"/>
          </p:cNvSpPr>
          <p:nvPr>
            <p:ph type="subTitle" idx="1"/>
          </p:nvPr>
        </p:nvSpPr>
        <p:spPr>
          <a:xfrm>
            <a:off x="304800" y="3003550"/>
            <a:ext cx="8467725" cy="1528763"/>
          </a:xfrm>
        </p:spPr>
        <p:txBody>
          <a:bodyPr/>
          <a:lstStyle/>
          <a:p>
            <a:pPr marL="0" indent="0" eaLnBrk="1" hangingPunct="1">
              <a:defRPr/>
            </a:pPr>
            <a:r>
              <a:rPr lang="en-US" sz="4000" u="sng" smtClean="0">
                <a:latin typeface="Corbel" pitchFamily="34" charset="0"/>
              </a:rPr>
              <a:t>Part III</a:t>
            </a:r>
          </a:p>
          <a:p>
            <a:pPr marL="0" indent="0" eaLnBrk="1" hangingPunct="1">
              <a:defRPr/>
            </a:pPr>
            <a:r>
              <a:rPr lang="en-US" smtClean="0">
                <a:effectLst>
                  <a:outerShdw blurRad="38100" dist="38100" dir="2700000" algn="tl">
                    <a:srgbClr val="C0C0C0"/>
                  </a:outerShdw>
                </a:effectLst>
                <a:latin typeface="Corbel" pitchFamily="34" charset="0"/>
              </a:rPr>
              <a:t>       On Customer Interactions</a:t>
            </a:r>
          </a:p>
        </p:txBody>
      </p:sp>
      <p:sp>
        <p:nvSpPr>
          <p:cNvPr id="3075" name="Rectangle 11"/>
          <p:cNvSpPr>
            <a:spLocks noChangeArrowheads="1"/>
          </p:cNvSpPr>
          <p:nvPr/>
        </p:nvSpPr>
        <p:spPr bwMode="auto">
          <a:xfrm>
            <a:off x="0" y="0"/>
            <a:ext cx="9144000" cy="754063"/>
          </a:xfrm>
          <a:prstGeom prst="rect">
            <a:avLst/>
          </a:prstGeom>
          <a:solidFill>
            <a:srgbClr val="0000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6" name="Line 12"/>
          <p:cNvSpPr>
            <a:spLocks noChangeShapeType="1"/>
          </p:cNvSpPr>
          <p:nvPr/>
        </p:nvSpPr>
        <p:spPr bwMode="auto">
          <a:xfrm>
            <a:off x="0" y="820738"/>
            <a:ext cx="9144000" cy="0"/>
          </a:xfrm>
          <a:prstGeom prst="line">
            <a:avLst/>
          </a:prstGeom>
          <a:noFill/>
          <a:ln w="76200" cmpd="tri">
            <a:solidFill>
              <a:srgbClr val="0000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7" name="Rectangle 13"/>
          <p:cNvSpPr>
            <a:spLocks noChangeArrowheads="1"/>
          </p:cNvSpPr>
          <p:nvPr/>
        </p:nvSpPr>
        <p:spPr bwMode="auto">
          <a:xfrm>
            <a:off x="0" y="4508500"/>
            <a:ext cx="9144000" cy="1135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lnSpc>
                <a:spcPct val="90000"/>
              </a:lnSpc>
              <a:buClr>
                <a:srgbClr val="004880"/>
              </a:buClr>
            </a:pPr>
            <a:r>
              <a:rPr lang="en-US" sz="2000">
                <a:solidFill>
                  <a:srgbClr val="3C73B9"/>
                </a:solidFill>
                <a:latin typeface="Corbel" pitchFamily="34" charset="0"/>
              </a:rPr>
              <a:t>Presented by:</a:t>
            </a:r>
          </a:p>
          <a:p>
            <a:pPr algn="ctr" eaLnBrk="1" hangingPunct="1">
              <a:lnSpc>
                <a:spcPct val="90000"/>
              </a:lnSpc>
              <a:buClr>
                <a:srgbClr val="004880"/>
              </a:buClr>
            </a:pPr>
            <a:r>
              <a:rPr lang="en-US" sz="2800">
                <a:solidFill>
                  <a:srgbClr val="3C73B9"/>
                </a:solidFill>
                <a:latin typeface="Corbel" pitchFamily="34" charset="0"/>
              </a:rPr>
              <a:t>Pisey Leute</a:t>
            </a:r>
          </a:p>
          <a:p>
            <a:pPr algn="ctr" eaLnBrk="1" hangingPunct="1">
              <a:lnSpc>
                <a:spcPct val="90000"/>
              </a:lnSpc>
              <a:buClr>
                <a:srgbClr val="004880"/>
              </a:buClr>
            </a:pPr>
            <a:r>
              <a:rPr lang="en-US" sz="2800">
                <a:solidFill>
                  <a:srgbClr val="3C73B9"/>
                </a:solidFill>
                <a:latin typeface="Corbel" pitchFamily="34" charset="0"/>
              </a:rPr>
              <a:t>Scott Leute</a:t>
            </a:r>
          </a:p>
        </p:txBody>
      </p:sp>
      <p:sp>
        <p:nvSpPr>
          <p:cNvPr id="3078" name="Rectangle 14"/>
          <p:cNvSpPr>
            <a:spLocks noChangeArrowheads="1"/>
          </p:cNvSpPr>
          <p:nvPr/>
        </p:nvSpPr>
        <p:spPr bwMode="auto">
          <a:xfrm>
            <a:off x="3246438" y="6143625"/>
            <a:ext cx="265747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2800">
                <a:solidFill>
                  <a:srgbClr val="3C73B9"/>
                </a:solidFill>
                <a:latin typeface="Corbel" pitchFamily="34" charset="0"/>
              </a:rPr>
              <a:t>October 11, 2010</a:t>
            </a:r>
          </a:p>
        </p:txBody>
      </p:sp>
      <p:sp>
        <p:nvSpPr>
          <p:cNvPr id="3079" name="Rectangle 4"/>
          <p:cNvSpPr>
            <a:spLocks noGrp="1" noChangeArrowheads="1"/>
          </p:cNvSpPr>
          <p:nvPr>
            <p:ph type="ctrTitle"/>
          </p:nvPr>
        </p:nvSpPr>
        <p:spPr>
          <a:xfrm>
            <a:off x="161925" y="106363"/>
            <a:ext cx="8882063" cy="2112962"/>
          </a:xfrm>
        </p:spPr>
        <p:txBody>
          <a:bodyPr/>
          <a:lstStyle/>
          <a:p>
            <a:pPr eaLnBrk="1" hangingPunct="1"/>
            <a:r>
              <a:rPr lang="en-US" sz="3200" b="1" smtClean="0">
                <a:solidFill>
                  <a:schemeClr val="bg1"/>
                </a:solidFill>
                <a:latin typeface="Corbel" pitchFamily="34" charset="0"/>
              </a:rPr>
              <a:t>Karl E. Wiegers:</a:t>
            </a:r>
            <a:r>
              <a:rPr lang="en-US" smtClean="0">
                <a:latin typeface="Corbel" pitchFamily="34" charset="0"/>
              </a:rPr>
              <a:t> </a:t>
            </a:r>
            <a:br>
              <a:rPr lang="en-US" smtClean="0">
                <a:latin typeface="Corbel" pitchFamily="34" charset="0"/>
              </a:rPr>
            </a:br>
            <a:r>
              <a:rPr lang="en-US" smtClean="0">
                <a:latin typeface="Corbel" pitchFamily="34" charset="0"/>
              </a:rPr>
              <a:t>More About</a:t>
            </a:r>
            <a:br>
              <a:rPr lang="en-US" smtClean="0">
                <a:latin typeface="Corbel" pitchFamily="34" charset="0"/>
              </a:rPr>
            </a:br>
            <a:r>
              <a:rPr lang="en-US" smtClean="0">
                <a:latin typeface="Corbel" pitchFamily="34" charset="0"/>
              </a:rPr>
              <a:t>SOFTWARE</a:t>
            </a:r>
            <a:br>
              <a:rPr lang="en-US" smtClean="0">
                <a:latin typeface="Corbel" pitchFamily="34" charset="0"/>
              </a:rPr>
            </a:br>
            <a:r>
              <a:rPr lang="en-US" smtClean="0">
                <a:latin typeface="Corbel" pitchFamily="34" charset="0"/>
              </a:rPr>
              <a:t>REQUIREMENTS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body" idx="1"/>
          </p:nvPr>
        </p:nvSpPr>
        <p:spPr>
          <a:xfrm>
            <a:off x="366713" y="1243013"/>
            <a:ext cx="8777287" cy="4983162"/>
          </a:xfrm>
        </p:spPr>
        <p:txBody>
          <a:bodyPr/>
          <a:lstStyle/>
          <a:p>
            <a:pPr marL="0" indent="0" eaLnBrk="1" hangingPunct="1">
              <a:buFont typeface="Wingdings" pitchFamily="2" charset="2"/>
              <a:buChar char="q"/>
            </a:pPr>
            <a:r>
              <a:rPr lang="en-US" sz="2800" smtClean="0">
                <a:solidFill>
                  <a:schemeClr val="tx1"/>
                </a:solidFill>
                <a:latin typeface="Corbel" pitchFamily="34" charset="0"/>
              </a:rPr>
              <a:t> Ideal product champion is an actual member of the user class he/she represents.</a:t>
            </a:r>
          </a:p>
          <a:p>
            <a:pPr marL="0" indent="0" eaLnBrk="1" hangingPunct="1">
              <a:buFont typeface="Wingdings" pitchFamily="2" charset="2"/>
              <a:buChar char="q"/>
            </a:pPr>
            <a:r>
              <a:rPr lang="en-US" sz="2800" smtClean="0">
                <a:solidFill>
                  <a:schemeClr val="tx1"/>
                </a:solidFill>
                <a:latin typeface="Corbel" pitchFamily="34" charset="0"/>
              </a:rPr>
              <a:t> When a product champion cannot be identified, </a:t>
            </a:r>
            <a:r>
              <a:rPr lang="en-US" sz="2800" smtClean="0">
                <a:solidFill>
                  <a:schemeClr val="tx2"/>
                </a:solidFill>
                <a:latin typeface="Corbel" pitchFamily="34" charset="0"/>
              </a:rPr>
              <a:t>surrogate users</a:t>
            </a:r>
            <a:r>
              <a:rPr lang="en-US" sz="2800" smtClean="0">
                <a:solidFill>
                  <a:schemeClr val="tx1"/>
                </a:solidFill>
                <a:latin typeface="Corbel" pitchFamily="34" charset="0"/>
              </a:rPr>
              <a:t> can be used in place of real user representatives.</a:t>
            </a:r>
          </a:p>
          <a:p>
            <a:pPr marL="0" indent="0" eaLnBrk="1" hangingPunct="1">
              <a:buFont typeface="Wingdings" pitchFamily="2" charset="2"/>
              <a:buChar char="q"/>
            </a:pPr>
            <a:r>
              <a:rPr lang="en-US" sz="2800" smtClean="0">
                <a:solidFill>
                  <a:schemeClr val="tx1"/>
                </a:solidFill>
                <a:latin typeface="Corbel" pitchFamily="34" charset="0"/>
              </a:rPr>
              <a:t> </a:t>
            </a:r>
            <a:r>
              <a:rPr lang="en-US" sz="2800" smtClean="0">
                <a:solidFill>
                  <a:schemeClr val="tx2"/>
                </a:solidFill>
                <a:latin typeface="Corbel" pitchFamily="34" charset="0"/>
              </a:rPr>
              <a:t>Surrogate user</a:t>
            </a:r>
            <a:r>
              <a:rPr lang="en-US" sz="2800" smtClean="0">
                <a:solidFill>
                  <a:schemeClr val="tx1"/>
                </a:solidFill>
                <a:latin typeface="Corbel" pitchFamily="34" charset="0"/>
              </a:rPr>
              <a:t> is appointed individual(s) who represents the “Voice of the Customer”.  </a:t>
            </a:r>
          </a:p>
          <a:p>
            <a:pPr marL="0" indent="0" eaLnBrk="1" hangingPunct="1">
              <a:buFont typeface="Wingdings" pitchFamily="2" charset="2"/>
              <a:buChar char="q"/>
            </a:pPr>
            <a:r>
              <a:rPr lang="en-US" sz="2800" smtClean="0">
                <a:solidFill>
                  <a:schemeClr val="tx1"/>
                </a:solidFill>
                <a:latin typeface="Corbel" pitchFamily="34" charset="0"/>
              </a:rPr>
              <a:t> Surrogate user can be </a:t>
            </a:r>
            <a:r>
              <a:rPr lang="en-US" sz="2800" smtClean="0">
                <a:solidFill>
                  <a:schemeClr val="tx2"/>
                </a:solidFill>
                <a:latin typeface="Corbel" pitchFamily="34" charset="0"/>
              </a:rPr>
              <a:t>a product manager</a:t>
            </a:r>
            <a:r>
              <a:rPr lang="en-US" sz="2800" smtClean="0">
                <a:solidFill>
                  <a:schemeClr val="tx1"/>
                </a:solidFill>
                <a:latin typeface="Corbel" pitchFamily="34" charset="0"/>
              </a:rPr>
              <a:t> of the project or a </a:t>
            </a:r>
            <a:r>
              <a:rPr lang="en-US" sz="2800" smtClean="0">
                <a:solidFill>
                  <a:schemeClr val="tx2"/>
                </a:solidFill>
                <a:latin typeface="Corbel" pitchFamily="34" charset="0"/>
              </a:rPr>
              <a:t>local subject matter expert</a:t>
            </a:r>
            <a:r>
              <a:rPr lang="en-US" sz="2800" smtClean="0">
                <a:solidFill>
                  <a:schemeClr val="tx1"/>
                </a:solidFill>
                <a:latin typeface="Corbel" pitchFamily="34" charset="0"/>
              </a:rPr>
              <a:t>.</a:t>
            </a:r>
          </a:p>
        </p:txBody>
      </p:sp>
      <p:sp>
        <p:nvSpPr>
          <p:cNvPr id="12291" name="Line 3"/>
          <p:cNvSpPr>
            <a:spLocks noChangeShapeType="1"/>
          </p:cNvSpPr>
          <p:nvPr/>
        </p:nvSpPr>
        <p:spPr bwMode="auto">
          <a:xfrm>
            <a:off x="0" y="849313"/>
            <a:ext cx="9144000" cy="0"/>
          </a:xfrm>
          <a:prstGeom prst="line">
            <a:avLst/>
          </a:prstGeom>
          <a:noFill/>
          <a:ln w="76200" cmpd="tri">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292" name="Rectangle 4"/>
          <p:cNvSpPr>
            <a:spLocks noChangeArrowheads="1"/>
          </p:cNvSpPr>
          <p:nvPr/>
        </p:nvSpPr>
        <p:spPr bwMode="auto">
          <a:xfrm>
            <a:off x="0" y="0"/>
            <a:ext cx="8621713" cy="754063"/>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9733" name="Rectangle 5"/>
          <p:cNvSpPr>
            <a:spLocks noChangeArrowheads="1"/>
          </p:cNvSpPr>
          <p:nvPr/>
        </p:nvSpPr>
        <p:spPr bwMode="auto">
          <a:xfrm>
            <a:off x="25400" y="12700"/>
            <a:ext cx="396716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3600" b="1">
                <a:solidFill>
                  <a:schemeClr val="bg1"/>
                </a:solidFill>
                <a:effectLst>
                  <a:outerShdw blurRad="38100" dist="38100" dir="2700000" algn="tl">
                    <a:srgbClr val="C0C0C0"/>
                  </a:outerShdw>
                </a:effectLst>
                <a:latin typeface="Corbel" pitchFamily="34" charset="0"/>
              </a:rPr>
              <a:t>Ch6: </a:t>
            </a:r>
            <a:r>
              <a:rPr lang="en-US" sz="3600" b="1">
                <a:solidFill>
                  <a:schemeClr val="bg1"/>
                </a:solidFill>
                <a:latin typeface="Corbel" pitchFamily="34" charset="0"/>
              </a:rPr>
              <a:t>The Myth of...</a:t>
            </a:r>
          </a:p>
        </p:txBody>
      </p:sp>
      <p:sp>
        <p:nvSpPr>
          <p:cNvPr id="12294" name="AutoShape 6"/>
          <p:cNvSpPr>
            <a:spLocks noChangeArrowheads="1"/>
          </p:cNvSpPr>
          <p:nvPr/>
        </p:nvSpPr>
        <p:spPr bwMode="auto">
          <a:xfrm>
            <a:off x="4005263" y="0"/>
            <a:ext cx="5138737" cy="757238"/>
          </a:xfrm>
          <a:prstGeom prst="homePlate">
            <a:avLst>
              <a:gd name="adj" fmla="val 60478"/>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5" name="Text Box 7"/>
          <p:cNvSpPr txBox="1">
            <a:spLocks noChangeArrowheads="1"/>
          </p:cNvSpPr>
          <p:nvPr/>
        </p:nvSpPr>
        <p:spPr bwMode="auto">
          <a:xfrm>
            <a:off x="4062413" y="128588"/>
            <a:ext cx="50387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spcBef>
                <a:spcPct val="50000"/>
              </a:spcBef>
            </a:pPr>
            <a:r>
              <a:rPr lang="en-US" sz="2400" b="1">
                <a:solidFill>
                  <a:schemeClr val="bg1"/>
                </a:solidFill>
                <a:latin typeface="Corbel" pitchFamily="34" charset="0"/>
              </a:rPr>
              <a:t>Surrogate Users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body" idx="1"/>
          </p:nvPr>
        </p:nvSpPr>
        <p:spPr>
          <a:xfrm>
            <a:off x="366713" y="1243013"/>
            <a:ext cx="8777287" cy="4983162"/>
          </a:xfrm>
        </p:spPr>
        <p:txBody>
          <a:bodyPr/>
          <a:lstStyle/>
          <a:p>
            <a:pPr marL="0" indent="0" eaLnBrk="1" hangingPunct="1">
              <a:lnSpc>
                <a:spcPct val="80000"/>
              </a:lnSpc>
              <a:buFont typeface="Wingdings" pitchFamily="2" charset="2"/>
              <a:buNone/>
            </a:pPr>
            <a:r>
              <a:rPr lang="en-US" sz="2800" smtClean="0">
                <a:solidFill>
                  <a:schemeClr val="tx1"/>
                </a:solidFill>
                <a:latin typeface="Corbel" pitchFamily="34" charset="0"/>
              </a:rPr>
              <a:t>If possible, avoid the following user surrogates:</a:t>
            </a:r>
          </a:p>
          <a:p>
            <a:pPr marL="0" indent="0" eaLnBrk="1" hangingPunct="1">
              <a:lnSpc>
                <a:spcPct val="80000"/>
              </a:lnSpc>
              <a:buFont typeface="Wingdings" pitchFamily="2" charset="2"/>
              <a:buChar char="q"/>
            </a:pPr>
            <a:r>
              <a:rPr lang="en-US" sz="2800" smtClean="0">
                <a:solidFill>
                  <a:schemeClr val="tx1"/>
                </a:solidFill>
                <a:latin typeface="Corbel" pitchFamily="34" charset="0"/>
              </a:rPr>
              <a:t> </a:t>
            </a:r>
            <a:r>
              <a:rPr lang="en-US" sz="2800" i="1" smtClean="0">
                <a:solidFill>
                  <a:schemeClr val="tx2"/>
                </a:solidFill>
                <a:latin typeface="Corbel" pitchFamily="34" charset="0"/>
              </a:rPr>
              <a:t>Former members of the user class:</a:t>
            </a:r>
            <a:r>
              <a:rPr lang="en-US" sz="2800" i="1" smtClean="0">
                <a:solidFill>
                  <a:schemeClr val="tx1"/>
                </a:solidFill>
                <a:latin typeface="Corbel" pitchFamily="34" charset="0"/>
              </a:rPr>
              <a:t> </a:t>
            </a:r>
            <a:r>
              <a:rPr lang="en-US" sz="2400" i="1" smtClean="0">
                <a:solidFill>
                  <a:schemeClr val="tx1"/>
                </a:solidFill>
                <a:latin typeface="Corbel" pitchFamily="34" charset="0"/>
              </a:rPr>
              <a:t>There might be a significant disconnect between their perceptions and the actual user needs.</a:t>
            </a:r>
          </a:p>
          <a:p>
            <a:pPr marL="0" indent="0" eaLnBrk="1" hangingPunct="1">
              <a:lnSpc>
                <a:spcPct val="80000"/>
              </a:lnSpc>
              <a:buFont typeface="Wingdings" pitchFamily="2" charset="2"/>
              <a:buChar char="q"/>
            </a:pPr>
            <a:r>
              <a:rPr lang="en-US" sz="2800" smtClean="0">
                <a:solidFill>
                  <a:schemeClr val="tx1"/>
                </a:solidFill>
                <a:latin typeface="Corbel" pitchFamily="34" charset="0"/>
              </a:rPr>
              <a:t> </a:t>
            </a:r>
            <a:r>
              <a:rPr lang="en-US" sz="2800" i="1" smtClean="0">
                <a:solidFill>
                  <a:schemeClr val="tx2"/>
                </a:solidFill>
                <a:latin typeface="Corbel" pitchFamily="34" charset="0"/>
              </a:rPr>
              <a:t>Managers of the real users:</a:t>
            </a:r>
            <a:r>
              <a:rPr lang="en-US" sz="2800" i="1" smtClean="0">
                <a:solidFill>
                  <a:schemeClr val="tx1"/>
                </a:solidFill>
                <a:latin typeface="Corbel" pitchFamily="34" charset="0"/>
              </a:rPr>
              <a:t> </a:t>
            </a:r>
            <a:r>
              <a:rPr lang="en-US" sz="2400" i="1" smtClean="0">
                <a:solidFill>
                  <a:schemeClr val="tx1"/>
                </a:solidFill>
                <a:latin typeface="Corbel" pitchFamily="34" charset="0"/>
              </a:rPr>
              <a:t>(1) managers are not current members of the user class, (2) busy managers rarely have the time to devote to a serious requirements development effort.</a:t>
            </a:r>
            <a:endParaRPr lang="en-US" sz="2800" i="1" smtClean="0">
              <a:solidFill>
                <a:schemeClr val="tx1"/>
              </a:solidFill>
              <a:latin typeface="Corbel" pitchFamily="34" charset="0"/>
            </a:endParaRPr>
          </a:p>
          <a:p>
            <a:pPr marL="0" indent="0" eaLnBrk="1" hangingPunct="1">
              <a:lnSpc>
                <a:spcPct val="80000"/>
              </a:lnSpc>
              <a:buFont typeface="Wingdings" pitchFamily="2" charset="2"/>
              <a:buChar char="q"/>
            </a:pPr>
            <a:r>
              <a:rPr lang="en-US" sz="2800" smtClean="0">
                <a:solidFill>
                  <a:schemeClr val="tx1"/>
                </a:solidFill>
                <a:latin typeface="Corbel" pitchFamily="34" charset="0"/>
              </a:rPr>
              <a:t> </a:t>
            </a:r>
            <a:r>
              <a:rPr lang="en-US" sz="2800" i="1" smtClean="0">
                <a:solidFill>
                  <a:schemeClr val="tx2"/>
                </a:solidFill>
                <a:latin typeface="Corbel" pitchFamily="34" charset="0"/>
              </a:rPr>
              <a:t>Software developers who think they can speak for the users:</a:t>
            </a:r>
            <a:r>
              <a:rPr lang="en-US" sz="2400" i="1" smtClean="0">
                <a:solidFill>
                  <a:schemeClr val="tx1"/>
                </a:solidFill>
                <a:latin typeface="Corbel" pitchFamily="34" charset="0"/>
              </a:rPr>
              <a:t>Actual future users of the product brings a different perspective.</a:t>
            </a:r>
            <a:endParaRPr lang="en-US" sz="2800" i="1" smtClean="0">
              <a:solidFill>
                <a:schemeClr val="tx2"/>
              </a:solidFill>
              <a:latin typeface="Corbel" pitchFamily="34" charset="0"/>
            </a:endParaRPr>
          </a:p>
          <a:p>
            <a:pPr marL="0" indent="0" eaLnBrk="1" hangingPunct="1">
              <a:lnSpc>
                <a:spcPct val="80000"/>
              </a:lnSpc>
              <a:buFont typeface="Wingdings" pitchFamily="2" charset="2"/>
              <a:buChar char="q"/>
            </a:pPr>
            <a:r>
              <a:rPr lang="en-US" sz="2800" smtClean="0">
                <a:solidFill>
                  <a:schemeClr val="tx1"/>
                </a:solidFill>
                <a:latin typeface="Corbel" pitchFamily="34" charset="0"/>
              </a:rPr>
              <a:t> </a:t>
            </a:r>
            <a:r>
              <a:rPr lang="en-US" sz="2800" i="1" smtClean="0">
                <a:solidFill>
                  <a:schemeClr val="tx2"/>
                </a:solidFill>
                <a:latin typeface="Corbel" pitchFamily="34" charset="0"/>
              </a:rPr>
              <a:t>Personas:</a:t>
            </a:r>
            <a:r>
              <a:rPr lang="en-US" sz="2800" i="1" smtClean="0">
                <a:solidFill>
                  <a:schemeClr val="tx1"/>
                </a:solidFill>
                <a:latin typeface="Corbel" pitchFamily="34" charset="0"/>
              </a:rPr>
              <a:t> </a:t>
            </a:r>
            <a:r>
              <a:rPr lang="en-US" sz="2400" i="1" smtClean="0">
                <a:solidFill>
                  <a:schemeClr val="tx1"/>
                </a:solidFill>
                <a:latin typeface="Corbel" pitchFamily="34" charset="0"/>
              </a:rPr>
              <a:t>serves as an archetype of a particular user class, provides a description of the behavior you can expect from representative members of a user class.  Personas might not understand the actual user needs.</a:t>
            </a:r>
          </a:p>
        </p:txBody>
      </p:sp>
      <p:sp>
        <p:nvSpPr>
          <p:cNvPr id="13315" name="Line 3"/>
          <p:cNvSpPr>
            <a:spLocks noChangeShapeType="1"/>
          </p:cNvSpPr>
          <p:nvPr/>
        </p:nvSpPr>
        <p:spPr bwMode="auto">
          <a:xfrm>
            <a:off x="0" y="849313"/>
            <a:ext cx="9144000" cy="0"/>
          </a:xfrm>
          <a:prstGeom prst="line">
            <a:avLst/>
          </a:prstGeom>
          <a:noFill/>
          <a:ln w="76200" cmpd="tri">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316" name="Rectangle 4"/>
          <p:cNvSpPr>
            <a:spLocks noChangeArrowheads="1"/>
          </p:cNvSpPr>
          <p:nvPr/>
        </p:nvSpPr>
        <p:spPr bwMode="auto">
          <a:xfrm>
            <a:off x="0" y="0"/>
            <a:ext cx="8621713" cy="754063"/>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71781" name="Rectangle 5"/>
          <p:cNvSpPr>
            <a:spLocks noChangeArrowheads="1"/>
          </p:cNvSpPr>
          <p:nvPr/>
        </p:nvSpPr>
        <p:spPr bwMode="auto">
          <a:xfrm>
            <a:off x="25400" y="12700"/>
            <a:ext cx="396716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3600" b="1">
                <a:solidFill>
                  <a:schemeClr val="bg1"/>
                </a:solidFill>
                <a:effectLst>
                  <a:outerShdw blurRad="38100" dist="38100" dir="2700000" algn="tl">
                    <a:srgbClr val="C0C0C0"/>
                  </a:outerShdw>
                </a:effectLst>
                <a:latin typeface="Corbel" pitchFamily="34" charset="0"/>
              </a:rPr>
              <a:t>Ch6: </a:t>
            </a:r>
            <a:r>
              <a:rPr lang="en-US" sz="3600" b="1">
                <a:solidFill>
                  <a:schemeClr val="bg1"/>
                </a:solidFill>
                <a:latin typeface="Corbel" pitchFamily="34" charset="0"/>
              </a:rPr>
              <a:t>The Myth of...</a:t>
            </a:r>
          </a:p>
        </p:txBody>
      </p:sp>
      <p:sp>
        <p:nvSpPr>
          <p:cNvPr id="13318" name="AutoShape 6"/>
          <p:cNvSpPr>
            <a:spLocks noChangeArrowheads="1"/>
          </p:cNvSpPr>
          <p:nvPr/>
        </p:nvSpPr>
        <p:spPr bwMode="auto">
          <a:xfrm>
            <a:off x="4005263" y="0"/>
            <a:ext cx="5138737" cy="757238"/>
          </a:xfrm>
          <a:prstGeom prst="homePlate">
            <a:avLst>
              <a:gd name="adj" fmla="val 60478"/>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19" name="Text Box 7"/>
          <p:cNvSpPr txBox="1">
            <a:spLocks noChangeArrowheads="1"/>
          </p:cNvSpPr>
          <p:nvPr/>
        </p:nvSpPr>
        <p:spPr bwMode="auto">
          <a:xfrm>
            <a:off x="4062413" y="128588"/>
            <a:ext cx="50387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spcBef>
                <a:spcPct val="50000"/>
              </a:spcBef>
            </a:pPr>
            <a:r>
              <a:rPr lang="en-US" sz="2400" b="1">
                <a:solidFill>
                  <a:schemeClr val="bg1"/>
                </a:solidFill>
                <a:latin typeface="Corbel" pitchFamily="34" charset="0"/>
              </a:rPr>
              <a:t>Surrogate Users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body" idx="1"/>
          </p:nvPr>
        </p:nvSpPr>
        <p:spPr>
          <a:xfrm>
            <a:off x="366713" y="1243013"/>
            <a:ext cx="8777287" cy="3475037"/>
          </a:xfrm>
        </p:spPr>
        <p:txBody>
          <a:bodyPr/>
          <a:lstStyle/>
          <a:p>
            <a:pPr marL="0" indent="0" eaLnBrk="1" hangingPunct="1">
              <a:buFont typeface="Wingdings" pitchFamily="2" charset="2"/>
              <a:buChar char="q"/>
            </a:pPr>
            <a:r>
              <a:rPr lang="en-US" sz="2400" smtClean="0">
                <a:solidFill>
                  <a:schemeClr val="tx1"/>
                </a:solidFill>
                <a:latin typeface="Corbel" pitchFamily="34" charset="0"/>
              </a:rPr>
              <a:t> Customer input is needed in the requirements stage and ongoing basis during the development.</a:t>
            </a:r>
          </a:p>
          <a:p>
            <a:pPr marL="0" indent="0" eaLnBrk="1" hangingPunct="1">
              <a:buFont typeface="Wingdings" pitchFamily="2" charset="2"/>
              <a:buChar char="q"/>
            </a:pPr>
            <a:endParaRPr lang="en-US" sz="2400" smtClean="0">
              <a:solidFill>
                <a:schemeClr val="tx1"/>
              </a:solidFill>
              <a:latin typeface="Corbel" pitchFamily="34" charset="0"/>
            </a:endParaRPr>
          </a:p>
          <a:p>
            <a:pPr marL="0" indent="0" eaLnBrk="1" hangingPunct="1">
              <a:buFont typeface="Wingdings" pitchFamily="2" charset="2"/>
              <a:buChar char="q"/>
            </a:pPr>
            <a:r>
              <a:rPr lang="en-US" sz="2400" smtClean="0">
                <a:solidFill>
                  <a:schemeClr val="tx1"/>
                </a:solidFill>
                <a:latin typeface="Corbel" pitchFamily="34" charset="0"/>
              </a:rPr>
              <a:t> The alternative to not getting customer input early on is to:</a:t>
            </a:r>
          </a:p>
          <a:p>
            <a:pPr lvl="2" eaLnBrk="1" hangingPunct="1">
              <a:buFont typeface="Wingdings" pitchFamily="2" charset="2"/>
              <a:buChar char="q"/>
            </a:pPr>
            <a:r>
              <a:rPr lang="en-US" sz="2400" smtClean="0">
                <a:solidFill>
                  <a:schemeClr val="tx1"/>
                </a:solidFill>
                <a:latin typeface="Corbel" pitchFamily="34" charset="0"/>
              </a:rPr>
              <a:t> Wait until the system is released</a:t>
            </a:r>
          </a:p>
          <a:p>
            <a:pPr lvl="2" eaLnBrk="1" hangingPunct="1">
              <a:buFont typeface="Wingdings" pitchFamily="2" charset="2"/>
              <a:buChar char="q"/>
            </a:pPr>
            <a:r>
              <a:rPr lang="en-US" sz="2400" smtClean="0">
                <a:solidFill>
                  <a:schemeClr val="tx1"/>
                </a:solidFill>
                <a:latin typeface="Corbel" pitchFamily="34" charset="0"/>
              </a:rPr>
              <a:t> Hear about all the things the analysts and developers did wrong</a:t>
            </a:r>
          </a:p>
          <a:p>
            <a:pPr lvl="2" eaLnBrk="1" hangingPunct="1">
              <a:buFont typeface="Wingdings" pitchFamily="2" charset="2"/>
              <a:buChar char="q"/>
            </a:pPr>
            <a:r>
              <a:rPr lang="en-US" sz="2400" smtClean="0">
                <a:solidFill>
                  <a:schemeClr val="tx1"/>
                </a:solidFill>
                <a:latin typeface="Corbel" pitchFamily="34" charset="0"/>
              </a:rPr>
              <a:t> Spend a lot of time, money, and goodwill fixing those problems.</a:t>
            </a:r>
          </a:p>
        </p:txBody>
      </p:sp>
      <p:sp>
        <p:nvSpPr>
          <p:cNvPr id="14339" name="Line 3"/>
          <p:cNvSpPr>
            <a:spLocks noChangeShapeType="1"/>
          </p:cNvSpPr>
          <p:nvPr/>
        </p:nvSpPr>
        <p:spPr bwMode="auto">
          <a:xfrm>
            <a:off x="0" y="849313"/>
            <a:ext cx="9144000" cy="0"/>
          </a:xfrm>
          <a:prstGeom prst="line">
            <a:avLst/>
          </a:prstGeom>
          <a:noFill/>
          <a:ln w="76200" cmpd="tri">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340" name="Rectangle 4"/>
          <p:cNvSpPr>
            <a:spLocks noChangeArrowheads="1"/>
          </p:cNvSpPr>
          <p:nvPr/>
        </p:nvSpPr>
        <p:spPr bwMode="auto">
          <a:xfrm>
            <a:off x="0" y="0"/>
            <a:ext cx="8621713" cy="754063"/>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73829" name="Rectangle 5"/>
          <p:cNvSpPr>
            <a:spLocks noChangeArrowheads="1"/>
          </p:cNvSpPr>
          <p:nvPr/>
        </p:nvSpPr>
        <p:spPr bwMode="auto">
          <a:xfrm>
            <a:off x="25400" y="12700"/>
            <a:ext cx="396716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3600" b="1">
                <a:solidFill>
                  <a:schemeClr val="bg1"/>
                </a:solidFill>
                <a:effectLst>
                  <a:outerShdw blurRad="38100" dist="38100" dir="2700000" algn="tl">
                    <a:srgbClr val="C0C0C0"/>
                  </a:outerShdw>
                </a:effectLst>
                <a:latin typeface="Corbel" pitchFamily="34" charset="0"/>
              </a:rPr>
              <a:t>Ch6: </a:t>
            </a:r>
            <a:r>
              <a:rPr lang="en-US" sz="3600" b="1">
                <a:solidFill>
                  <a:schemeClr val="bg1"/>
                </a:solidFill>
                <a:latin typeface="Corbel" pitchFamily="34" charset="0"/>
              </a:rPr>
              <a:t>The Myth of...</a:t>
            </a:r>
          </a:p>
        </p:txBody>
      </p:sp>
      <p:sp>
        <p:nvSpPr>
          <p:cNvPr id="14342" name="AutoShape 6"/>
          <p:cNvSpPr>
            <a:spLocks noChangeArrowheads="1"/>
          </p:cNvSpPr>
          <p:nvPr/>
        </p:nvSpPr>
        <p:spPr bwMode="auto">
          <a:xfrm>
            <a:off x="4005263" y="0"/>
            <a:ext cx="5138737" cy="757238"/>
          </a:xfrm>
          <a:prstGeom prst="homePlate">
            <a:avLst>
              <a:gd name="adj" fmla="val 60478"/>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43" name="Text Box 7"/>
          <p:cNvSpPr txBox="1">
            <a:spLocks noChangeArrowheads="1"/>
          </p:cNvSpPr>
          <p:nvPr/>
        </p:nvSpPr>
        <p:spPr bwMode="auto">
          <a:xfrm>
            <a:off x="4062413" y="128588"/>
            <a:ext cx="50387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spcBef>
                <a:spcPct val="50000"/>
              </a:spcBef>
            </a:pPr>
            <a:r>
              <a:rPr lang="en-US" sz="2400" b="1">
                <a:solidFill>
                  <a:schemeClr val="bg1"/>
                </a:solidFill>
                <a:latin typeface="Corbel" pitchFamily="34" charset="0"/>
              </a:rPr>
              <a:t>Now Hear This</a:t>
            </a:r>
          </a:p>
        </p:txBody>
      </p:sp>
      <p:sp>
        <p:nvSpPr>
          <p:cNvPr id="14344" name="Rectangle 8"/>
          <p:cNvSpPr>
            <a:spLocks noChangeArrowheads="1"/>
          </p:cNvSpPr>
          <p:nvPr/>
        </p:nvSpPr>
        <p:spPr bwMode="auto">
          <a:xfrm>
            <a:off x="1016000" y="5337175"/>
            <a:ext cx="7199313" cy="74930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hangingPunct="1">
              <a:lnSpc>
                <a:spcPct val="90000"/>
              </a:lnSpc>
              <a:spcBef>
                <a:spcPct val="50000"/>
              </a:spcBef>
              <a:buClr>
                <a:srgbClr val="004880"/>
              </a:buClr>
              <a:buFont typeface="Wingdings" pitchFamily="2" charset="2"/>
              <a:buNone/>
            </a:pPr>
            <a:r>
              <a:rPr lang="en-US" sz="2400">
                <a:solidFill>
                  <a:schemeClr val="bg1"/>
                </a:solidFill>
                <a:latin typeface="Corbel" pitchFamily="34" charset="0"/>
              </a:rPr>
              <a:t>Get the Voice of Customer (VOC) as close as possible to the Ear of the Developer (EOD)!</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7442" name="Rectangle 2"/>
          <p:cNvSpPr>
            <a:spLocks noGrp="1" noChangeArrowheads="1"/>
          </p:cNvSpPr>
          <p:nvPr>
            <p:ph type="title"/>
          </p:nvPr>
        </p:nvSpPr>
        <p:spPr>
          <a:xfrm>
            <a:off x="1511300" y="1622425"/>
            <a:ext cx="6804025" cy="1481138"/>
          </a:xfrm>
          <a:extLst>
            <a:ext uri="{909E8E84-426E-40DD-AFC4-6F175D3DCCD1}">
              <a14:hiddenFill xmlns:a14="http://schemas.microsoft.com/office/drawing/2010/main">
                <a:solidFill>
                  <a:schemeClr val="tx2"/>
                </a:solidFill>
              </a14:hiddenFill>
            </a:ext>
          </a:extLst>
        </p:spPr>
        <p:txBody>
          <a:bodyPr>
            <a:spAutoFit/>
          </a:bodyPr>
          <a:lstStyle/>
          <a:p>
            <a:pPr eaLnBrk="1" hangingPunct="1">
              <a:defRPr/>
            </a:pPr>
            <a:r>
              <a:rPr lang="en-US" sz="3600" b="1" smtClean="0">
                <a:solidFill>
                  <a:schemeClr val="folHlink"/>
                </a:solidFill>
                <a:effectLst>
                  <a:outerShdw blurRad="38100" dist="38100" dir="2700000" algn="tl">
                    <a:srgbClr val="C0C0C0"/>
                  </a:outerShdw>
                </a:effectLst>
                <a:latin typeface="Corbel" pitchFamily="34" charset="0"/>
              </a:rPr>
              <a:t>Chapter 7</a:t>
            </a:r>
            <a:br>
              <a:rPr lang="en-US" sz="3600" b="1" smtClean="0">
                <a:solidFill>
                  <a:schemeClr val="folHlink"/>
                </a:solidFill>
                <a:effectLst>
                  <a:outerShdw blurRad="38100" dist="38100" dir="2700000" algn="tl">
                    <a:srgbClr val="C0C0C0"/>
                  </a:outerShdw>
                </a:effectLst>
                <a:latin typeface="Corbel" pitchFamily="34" charset="0"/>
              </a:rPr>
            </a:br>
            <a:r>
              <a:rPr lang="en-US" sz="3600" b="1" smtClean="0">
                <a:solidFill>
                  <a:schemeClr val="folHlink"/>
                </a:solidFill>
                <a:effectLst>
                  <a:outerShdw blurRad="38100" dist="38100" dir="2700000" algn="tl">
                    <a:srgbClr val="C0C0C0"/>
                  </a:outerShdw>
                </a:effectLst>
                <a:latin typeface="Corbel" pitchFamily="34" charset="0"/>
              </a:rPr>
              <a:t/>
            </a:r>
            <a:br>
              <a:rPr lang="en-US" sz="3600" b="1" smtClean="0">
                <a:solidFill>
                  <a:schemeClr val="folHlink"/>
                </a:solidFill>
                <a:effectLst>
                  <a:outerShdw blurRad="38100" dist="38100" dir="2700000" algn="tl">
                    <a:srgbClr val="C0C0C0"/>
                  </a:outerShdw>
                </a:effectLst>
                <a:latin typeface="Corbel" pitchFamily="34" charset="0"/>
              </a:rPr>
            </a:br>
            <a:r>
              <a:rPr lang="en-US" sz="3600" b="1" smtClean="0">
                <a:solidFill>
                  <a:schemeClr val="folHlink"/>
                </a:solidFill>
                <a:latin typeface="Corbel" pitchFamily="34" charset="0"/>
              </a:rPr>
              <a:t>An Inquiry, Not an Inquisition</a:t>
            </a:r>
          </a:p>
        </p:txBody>
      </p:sp>
      <p:sp>
        <p:nvSpPr>
          <p:cNvPr id="15363" name="Rectangle 3"/>
          <p:cNvSpPr>
            <a:spLocks noChangeArrowheads="1"/>
          </p:cNvSpPr>
          <p:nvPr/>
        </p:nvSpPr>
        <p:spPr bwMode="auto">
          <a:xfrm>
            <a:off x="0" y="0"/>
            <a:ext cx="1211263" cy="6858000"/>
          </a:xfrm>
          <a:prstGeom prst="rect">
            <a:avLst/>
          </a:prstGeom>
          <a:solidFill>
            <a:srgbClr val="76B900"/>
          </a:solidFill>
          <a:ln w="9525">
            <a:solidFill>
              <a:schemeClr val="folHlink"/>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4" name="Line 4"/>
          <p:cNvSpPr>
            <a:spLocks noChangeShapeType="1"/>
          </p:cNvSpPr>
          <p:nvPr/>
        </p:nvSpPr>
        <p:spPr bwMode="auto">
          <a:xfrm>
            <a:off x="1344613" y="0"/>
            <a:ext cx="0" cy="6858000"/>
          </a:xfrm>
          <a:prstGeom prst="line">
            <a:avLst/>
          </a:prstGeom>
          <a:noFill/>
          <a:ln w="76200" cmpd="tri">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15365" name="Group 8"/>
          <p:cNvGrpSpPr>
            <a:grpSpLocks/>
          </p:cNvGrpSpPr>
          <p:nvPr/>
        </p:nvGrpSpPr>
        <p:grpSpPr bwMode="auto">
          <a:xfrm>
            <a:off x="2286000" y="3422650"/>
            <a:ext cx="6500813" cy="2965450"/>
            <a:chOff x="1432" y="2226"/>
            <a:chExt cx="4095" cy="1868"/>
          </a:xfrm>
        </p:grpSpPr>
        <p:sp>
          <p:nvSpPr>
            <p:cNvPr id="15366" name="Rectangle 6"/>
            <p:cNvSpPr>
              <a:spLocks noChangeArrowheads="1"/>
            </p:cNvSpPr>
            <p:nvPr/>
          </p:nvSpPr>
          <p:spPr bwMode="auto">
            <a:xfrm>
              <a:off x="1432" y="2226"/>
              <a:ext cx="3814" cy="1868"/>
            </a:xfrm>
            <a:prstGeom prst="rect">
              <a:avLst/>
            </a:prstGeom>
            <a:noFill/>
            <a:ln w="76200" cap="rnd" cmpd="tri">
              <a:solidFill>
                <a:schemeClr val="folHlink"/>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67" name="Text Box 7"/>
            <p:cNvSpPr txBox="1">
              <a:spLocks noChangeArrowheads="1"/>
            </p:cNvSpPr>
            <p:nvPr/>
          </p:nvSpPr>
          <p:spPr bwMode="auto">
            <a:xfrm>
              <a:off x="1580" y="2303"/>
              <a:ext cx="3947" cy="1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spcBef>
                  <a:spcPct val="50000"/>
                </a:spcBef>
                <a:buFont typeface="Wingdings" pitchFamily="2" charset="2"/>
                <a:buChar char="q"/>
              </a:pPr>
              <a:r>
                <a:rPr lang="en-US" sz="2000" b="1">
                  <a:solidFill>
                    <a:schemeClr val="folHlink"/>
                  </a:solidFill>
                  <a:latin typeface="Corbel" pitchFamily="34" charset="0"/>
                </a:rPr>
                <a:t> But First, Some Questions to Avoid</a:t>
              </a:r>
            </a:p>
            <a:p>
              <a:pPr>
                <a:spcBef>
                  <a:spcPct val="50000"/>
                </a:spcBef>
                <a:buFont typeface="Wingdings" pitchFamily="2" charset="2"/>
                <a:buChar char="q"/>
              </a:pPr>
              <a:r>
                <a:rPr lang="en-US" sz="2000" b="1">
                  <a:solidFill>
                    <a:schemeClr val="folHlink"/>
                  </a:solidFill>
                  <a:latin typeface="Corbel" pitchFamily="34" charset="0"/>
                </a:rPr>
                <a:t> Questions for Eliciting Business Requirements</a:t>
              </a:r>
            </a:p>
            <a:p>
              <a:pPr>
                <a:spcBef>
                  <a:spcPct val="50000"/>
                </a:spcBef>
                <a:buFont typeface="Wingdings" pitchFamily="2" charset="2"/>
                <a:buChar char="q"/>
              </a:pPr>
              <a:r>
                <a:rPr lang="en-US" sz="2000" b="1">
                  <a:solidFill>
                    <a:schemeClr val="folHlink"/>
                  </a:solidFill>
                  <a:latin typeface="Corbel" pitchFamily="34" charset="0"/>
                </a:rPr>
                <a:t> User Requirements and Use Cases</a:t>
              </a:r>
            </a:p>
            <a:p>
              <a:pPr>
                <a:spcBef>
                  <a:spcPct val="50000"/>
                </a:spcBef>
                <a:buFont typeface="Wingdings" pitchFamily="2" charset="2"/>
                <a:buChar char="q"/>
              </a:pPr>
              <a:r>
                <a:rPr lang="en-US" sz="2000" b="1">
                  <a:solidFill>
                    <a:schemeClr val="folHlink"/>
                  </a:solidFill>
                  <a:latin typeface="Corbel" pitchFamily="34" charset="0"/>
                </a:rPr>
                <a:t> Questions for Eliciting User Requirements</a:t>
              </a:r>
            </a:p>
            <a:p>
              <a:pPr>
                <a:spcBef>
                  <a:spcPct val="50000"/>
                </a:spcBef>
                <a:buFont typeface="Wingdings" pitchFamily="2" charset="2"/>
                <a:buChar char="q"/>
              </a:pPr>
              <a:r>
                <a:rPr lang="en-US" sz="2000" b="1">
                  <a:solidFill>
                    <a:schemeClr val="folHlink"/>
                  </a:solidFill>
                  <a:latin typeface="Corbel" pitchFamily="34" charset="0"/>
                </a:rPr>
                <a:t> Open-Ended Questions</a:t>
              </a:r>
            </a:p>
            <a:p>
              <a:pPr>
                <a:spcBef>
                  <a:spcPct val="50000"/>
                </a:spcBef>
                <a:buFont typeface="Wingdings" pitchFamily="2" charset="2"/>
                <a:buChar char="q"/>
              </a:pPr>
              <a:r>
                <a:rPr lang="en-US" sz="2000" b="1">
                  <a:solidFill>
                    <a:schemeClr val="folHlink"/>
                  </a:solidFill>
                  <a:latin typeface="Corbel" pitchFamily="34" charset="0"/>
                </a:rPr>
                <a:t> Why Ask Why?</a:t>
              </a:r>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Line 3"/>
          <p:cNvSpPr>
            <a:spLocks noChangeShapeType="1"/>
          </p:cNvSpPr>
          <p:nvPr/>
        </p:nvSpPr>
        <p:spPr bwMode="auto">
          <a:xfrm>
            <a:off x="0" y="849313"/>
            <a:ext cx="9144000" cy="0"/>
          </a:xfrm>
          <a:prstGeom prst="line">
            <a:avLst/>
          </a:prstGeom>
          <a:noFill/>
          <a:ln w="76200" cmpd="tri">
            <a:solidFill>
              <a:srgbClr val="00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387" name="Rectangle 4"/>
          <p:cNvSpPr>
            <a:spLocks noChangeArrowheads="1"/>
          </p:cNvSpPr>
          <p:nvPr/>
        </p:nvSpPr>
        <p:spPr bwMode="auto">
          <a:xfrm>
            <a:off x="0" y="0"/>
            <a:ext cx="9144000" cy="754063"/>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75877" name="Rectangle 5"/>
          <p:cNvSpPr>
            <a:spLocks noChangeArrowheads="1"/>
          </p:cNvSpPr>
          <p:nvPr/>
        </p:nvSpPr>
        <p:spPr bwMode="auto">
          <a:xfrm>
            <a:off x="25400" y="12700"/>
            <a:ext cx="69627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3600" b="1">
                <a:solidFill>
                  <a:schemeClr val="bg1"/>
                </a:solidFill>
                <a:effectLst>
                  <a:outerShdw blurRad="38100" dist="38100" dir="2700000" algn="tl">
                    <a:srgbClr val="C0C0C0"/>
                  </a:outerShdw>
                </a:effectLst>
                <a:latin typeface="Corbel" pitchFamily="34" charset="0"/>
              </a:rPr>
              <a:t>Ch7: </a:t>
            </a:r>
            <a:r>
              <a:rPr lang="en-US" sz="3600" b="1">
                <a:solidFill>
                  <a:schemeClr val="bg1"/>
                </a:solidFill>
                <a:latin typeface="Corbel" pitchFamily="34" charset="0"/>
              </a:rPr>
              <a:t>An Inquiry, Not an Inquisition</a:t>
            </a:r>
          </a:p>
        </p:txBody>
      </p:sp>
      <p:sp>
        <p:nvSpPr>
          <p:cNvPr id="16389" name="Rectangle 6"/>
          <p:cNvSpPr>
            <a:spLocks noGrp="1" noChangeArrowheads="1"/>
          </p:cNvSpPr>
          <p:nvPr>
            <p:ph type="body" idx="1"/>
          </p:nvPr>
        </p:nvSpPr>
        <p:spPr>
          <a:xfrm>
            <a:off x="366713" y="1243013"/>
            <a:ext cx="8777287" cy="3475037"/>
          </a:xfrm>
          <a:noFill/>
        </p:spPr>
        <p:txBody>
          <a:bodyPr/>
          <a:lstStyle/>
          <a:p>
            <a:pPr marL="0" indent="0" eaLnBrk="1" hangingPunct="1">
              <a:buFont typeface="Wingdings" pitchFamily="2" charset="2"/>
              <a:buChar char="q"/>
            </a:pPr>
            <a:r>
              <a:rPr lang="en-US" sz="2800" smtClean="0">
                <a:solidFill>
                  <a:srgbClr val="00CC00"/>
                </a:solidFill>
                <a:latin typeface="Corbel" pitchFamily="34" charset="0"/>
              </a:rPr>
              <a:t> </a:t>
            </a:r>
            <a:r>
              <a:rPr lang="en-US" sz="2800" b="1" smtClean="0">
                <a:solidFill>
                  <a:srgbClr val="00CC00"/>
                </a:solidFill>
                <a:latin typeface="Corbel" pitchFamily="34" charset="0"/>
              </a:rPr>
              <a:t>Requirements elicitation</a:t>
            </a:r>
            <a:r>
              <a:rPr lang="en-US" sz="2800" smtClean="0">
                <a:solidFill>
                  <a:schemeClr val="tx1"/>
                </a:solidFill>
                <a:latin typeface="Corbel" pitchFamily="34" charset="0"/>
              </a:rPr>
              <a:t> is an </a:t>
            </a:r>
            <a:r>
              <a:rPr lang="en-US" sz="2800" smtClean="0">
                <a:solidFill>
                  <a:srgbClr val="00CC00"/>
                </a:solidFill>
                <a:latin typeface="Corbel" pitchFamily="34" charset="0"/>
              </a:rPr>
              <a:t>exploration and discovery process</a:t>
            </a:r>
            <a:r>
              <a:rPr lang="en-US" sz="2800" smtClean="0">
                <a:solidFill>
                  <a:schemeClr val="tx1"/>
                </a:solidFill>
                <a:latin typeface="Corbel" pitchFamily="34" charset="0"/>
              </a:rPr>
              <a:t> while </a:t>
            </a:r>
            <a:r>
              <a:rPr lang="en-US" sz="2800" b="1" smtClean="0">
                <a:solidFill>
                  <a:srgbClr val="00CC00"/>
                </a:solidFill>
                <a:latin typeface="Corbel" pitchFamily="34" charset="0"/>
              </a:rPr>
              <a:t>requirements analyst</a:t>
            </a:r>
            <a:r>
              <a:rPr lang="en-US" sz="2800" smtClean="0">
                <a:solidFill>
                  <a:schemeClr val="tx1"/>
                </a:solidFill>
                <a:latin typeface="Corbel" pitchFamily="34" charset="0"/>
              </a:rPr>
              <a:t> is </a:t>
            </a:r>
            <a:r>
              <a:rPr lang="en-US" sz="2800" smtClean="0">
                <a:solidFill>
                  <a:srgbClr val="00CC00"/>
                </a:solidFill>
                <a:latin typeface="Corbel" pitchFamily="34" charset="0"/>
              </a:rPr>
              <a:t>the guide</a:t>
            </a:r>
            <a:r>
              <a:rPr lang="en-US" sz="2800" smtClean="0">
                <a:solidFill>
                  <a:schemeClr val="tx1"/>
                </a:solidFill>
                <a:latin typeface="Corbel" pitchFamily="34" charset="0"/>
              </a:rPr>
              <a:t>.</a:t>
            </a:r>
          </a:p>
          <a:p>
            <a:pPr marL="0" indent="0" eaLnBrk="1" hangingPunct="1">
              <a:buFont typeface="Wingdings" pitchFamily="2" charset="2"/>
              <a:buChar char="q"/>
            </a:pPr>
            <a:r>
              <a:rPr lang="en-US" sz="2800" smtClean="0">
                <a:solidFill>
                  <a:schemeClr val="tx1"/>
                </a:solidFill>
                <a:latin typeface="Corbel" pitchFamily="34" charset="0"/>
              </a:rPr>
              <a:t> Requirement elicitation requires </a:t>
            </a:r>
            <a:r>
              <a:rPr lang="en-US" sz="2800" smtClean="0">
                <a:solidFill>
                  <a:srgbClr val="00CC00"/>
                </a:solidFill>
                <a:latin typeface="Corbel" pitchFamily="34" charset="0"/>
              </a:rPr>
              <a:t>multiple cycles of refinement</a:t>
            </a:r>
            <a:r>
              <a:rPr lang="en-US" sz="2800" smtClean="0">
                <a:solidFill>
                  <a:schemeClr val="tx1"/>
                </a:solidFill>
                <a:latin typeface="Corbel" pitchFamily="34" charset="0"/>
              </a:rPr>
              <a:t>, </a:t>
            </a:r>
            <a:r>
              <a:rPr lang="en-US" sz="2800" smtClean="0">
                <a:solidFill>
                  <a:srgbClr val="00CC00"/>
                </a:solidFill>
                <a:latin typeface="Corbel" pitchFamily="34" charset="0"/>
              </a:rPr>
              <a:t>clarification</a:t>
            </a:r>
            <a:r>
              <a:rPr lang="en-US" sz="2800" smtClean="0">
                <a:solidFill>
                  <a:schemeClr val="tx1"/>
                </a:solidFill>
                <a:latin typeface="Corbel" pitchFamily="34" charset="0"/>
              </a:rPr>
              <a:t>, and </a:t>
            </a:r>
            <a:r>
              <a:rPr lang="en-US" sz="2800" smtClean="0">
                <a:solidFill>
                  <a:srgbClr val="00CC00"/>
                </a:solidFill>
                <a:latin typeface="Corbel" pitchFamily="34" charset="0"/>
              </a:rPr>
              <a:t>adjustment</a:t>
            </a:r>
            <a:r>
              <a:rPr lang="en-US" sz="2800" smtClean="0">
                <a:solidFill>
                  <a:schemeClr val="tx1"/>
                </a:solidFill>
                <a:latin typeface="Corbel" pitchFamily="34" charset="0"/>
              </a:rPr>
              <a:t> as the participants move from high-level concepts to specific details.</a:t>
            </a:r>
          </a:p>
        </p:txBody>
      </p:sp>
      <p:sp>
        <p:nvSpPr>
          <p:cNvPr id="16390" name="AutoShape 7"/>
          <p:cNvSpPr>
            <a:spLocks noChangeArrowheads="1"/>
          </p:cNvSpPr>
          <p:nvPr/>
        </p:nvSpPr>
        <p:spPr bwMode="auto">
          <a:xfrm>
            <a:off x="1657350" y="4953000"/>
            <a:ext cx="5880100" cy="566738"/>
          </a:xfrm>
          <a:prstGeom prst="leftRightArrow">
            <a:avLst>
              <a:gd name="adj1" fmla="val 43657"/>
              <a:gd name="adj2" fmla="val 87086"/>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91" name="Text Box 8"/>
          <p:cNvSpPr txBox="1">
            <a:spLocks noChangeArrowheads="1"/>
          </p:cNvSpPr>
          <p:nvPr/>
        </p:nvSpPr>
        <p:spPr bwMode="auto">
          <a:xfrm>
            <a:off x="2424113" y="5054600"/>
            <a:ext cx="4470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lgn="ctr">
              <a:spcBef>
                <a:spcPct val="50000"/>
              </a:spcBef>
            </a:pPr>
            <a:r>
              <a:rPr lang="en-US" sz="1600" b="1">
                <a:solidFill>
                  <a:schemeClr val="bg1"/>
                </a:solidFill>
              </a:rPr>
              <a:t>Requirement Elicitation Scale</a:t>
            </a:r>
          </a:p>
        </p:txBody>
      </p:sp>
      <p:sp>
        <p:nvSpPr>
          <p:cNvPr id="16392" name="Text Box 10"/>
          <p:cNvSpPr txBox="1">
            <a:spLocks noChangeArrowheads="1"/>
          </p:cNvSpPr>
          <p:nvPr/>
        </p:nvSpPr>
        <p:spPr bwMode="auto">
          <a:xfrm>
            <a:off x="7631113" y="3951288"/>
            <a:ext cx="10620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lgn="ctr">
              <a:spcBef>
                <a:spcPct val="50000"/>
              </a:spcBef>
            </a:pPr>
            <a:r>
              <a:rPr lang="en-US" sz="1400" b="1"/>
              <a:t>Inquisition</a:t>
            </a:r>
          </a:p>
        </p:txBody>
      </p:sp>
      <p:sp>
        <p:nvSpPr>
          <p:cNvPr id="16393" name="Text Box 11"/>
          <p:cNvSpPr txBox="1">
            <a:spLocks noChangeArrowheads="1"/>
          </p:cNvSpPr>
          <p:nvPr/>
        </p:nvSpPr>
        <p:spPr bwMode="auto">
          <a:xfrm>
            <a:off x="319088" y="4046538"/>
            <a:ext cx="1062037"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lgn="ctr">
              <a:spcBef>
                <a:spcPct val="50000"/>
              </a:spcBef>
            </a:pPr>
            <a:r>
              <a:rPr lang="en-US" sz="1400" b="1"/>
              <a:t>Recording</a:t>
            </a:r>
          </a:p>
        </p:txBody>
      </p:sp>
      <p:sp>
        <p:nvSpPr>
          <p:cNvPr id="16394" name="AutoShape 13" descr="http://0.tqn.com/d/tattoo/1/0/v/p/taesa081504b.jpg"/>
          <p:cNvSpPr>
            <a:spLocks noChangeAspect="1" noChangeArrowheads="1"/>
          </p:cNvSpPr>
          <p:nvPr/>
        </p:nvSpPr>
        <p:spPr bwMode="auto">
          <a:xfrm>
            <a:off x="4424363" y="3281363"/>
            <a:ext cx="296862"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pic>
        <p:nvPicPr>
          <p:cNvPr id="16395"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2213" y="4191000"/>
            <a:ext cx="1301750" cy="2309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396" name="Rectangle 15"/>
          <p:cNvSpPr>
            <a:spLocks noChangeArrowheads="1"/>
          </p:cNvSpPr>
          <p:nvPr/>
        </p:nvSpPr>
        <p:spPr bwMode="auto">
          <a:xfrm>
            <a:off x="6654800" y="6643688"/>
            <a:ext cx="2489200"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800">
                <a:solidFill>
                  <a:srgbClr val="767676"/>
                </a:solidFill>
              </a:rPr>
              <a:t>http://0.tqn.com/d/tattoo/1/0/v/p/taesa081504b.jpg</a:t>
            </a:r>
          </a:p>
        </p:txBody>
      </p:sp>
      <p:pic>
        <p:nvPicPr>
          <p:cNvPr id="16397"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875" y="4687888"/>
            <a:ext cx="1489075" cy="1128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398" name="Rectangle 17"/>
          <p:cNvSpPr>
            <a:spLocks noChangeArrowheads="1"/>
          </p:cNvSpPr>
          <p:nvPr/>
        </p:nvSpPr>
        <p:spPr bwMode="auto">
          <a:xfrm>
            <a:off x="0" y="6643688"/>
            <a:ext cx="37814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800">
                <a:solidFill>
                  <a:srgbClr val="767676"/>
                </a:solidFill>
              </a:rPr>
              <a:t>http://www.cartoonstock.com/newscartoons/cartoonists/ena/lowres/enan55l.jpg</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body" idx="1"/>
          </p:nvPr>
        </p:nvSpPr>
        <p:spPr>
          <a:xfrm>
            <a:off x="366713" y="1054100"/>
            <a:ext cx="8777287" cy="5632450"/>
          </a:xfrm>
        </p:spPr>
        <p:txBody>
          <a:bodyPr/>
          <a:lstStyle/>
          <a:p>
            <a:pPr marL="609600" indent="-609600" eaLnBrk="1" hangingPunct="1">
              <a:buFont typeface="Wingdings" pitchFamily="2" charset="2"/>
              <a:buChar char="q"/>
            </a:pPr>
            <a:r>
              <a:rPr lang="en-US" sz="2600" smtClean="0">
                <a:solidFill>
                  <a:schemeClr val="tx1"/>
                </a:solidFill>
                <a:latin typeface="Corbel" pitchFamily="34" charset="0"/>
              </a:rPr>
              <a:t>Worst Questions to ask during a requirements discussion are: </a:t>
            </a:r>
          </a:p>
          <a:p>
            <a:pPr marL="1065213" lvl="2" indent="-609600" eaLnBrk="1" hangingPunct="1">
              <a:buFont typeface="Wingdings" pitchFamily="2" charset="2"/>
              <a:buAutoNum type="arabicPeriod"/>
            </a:pPr>
            <a:r>
              <a:rPr lang="en-US" sz="2600" smtClean="0">
                <a:solidFill>
                  <a:srgbClr val="00CC00"/>
                </a:solidFill>
                <a:latin typeface="Corbel" pitchFamily="34" charset="0"/>
              </a:rPr>
              <a:t>What do you want?</a:t>
            </a:r>
          </a:p>
          <a:p>
            <a:pPr marL="1065213" lvl="2" indent="-609600" eaLnBrk="1" hangingPunct="1">
              <a:buFont typeface="Wingdings" pitchFamily="2" charset="2"/>
              <a:buAutoNum type="arabicPeriod"/>
            </a:pPr>
            <a:r>
              <a:rPr lang="en-US" sz="2600" smtClean="0">
                <a:solidFill>
                  <a:srgbClr val="00CC00"/>
                </a:solidFill>
                <a:latin typeface="Corbel" pitchFamily="34" charset="0"/>
              </a:rPr>
              <a:t>What are your requirements?</a:t>
            </a:r>
          </a:p>
          <a:p>
            <a:pPr marL="609600" indent="-609600" eaLnBrk="1" hangingPunct="1">
              <a:buFont typeface="Wingdings" pitchFamily="2" charset="2"/>
              <a:buChar char="q"/>
            </a:pPr>
            <a:r>
              <a:rPr lang="en-US" sz="2600" smtClean="0">
                <a:solidFill>
                  <a:schemeClr val="tx1"/>
                </a:solidFill>
                <a:latin typeface="Corbel" pitchFamily="34" charset="0"/>
              </a:rPr>
              <a:t>Analyst should never ask the 2 questions above because:</a:t>
            </a:r>
          </a:p>
          <a:p>
            <a:pPr marL="1065213" lvl="2" indent="-609600" eaLnBrk="1" hangingPunct="1">
              <a:buFont typeface="Wingdings" pitchFamily="2" charset="2"/>
              <a:buAutoNum type="arabicPeriod"/>
            </a:pPr>
            <a:r>
              <a:rPr lang="en-US" sz="2600" smtClean="0">
                <a:solidFill>
                  <a:srgbClr val="00CC00"/>
                </a:solidFill>
                <a:latin typeface="Corbel" pitchFamily="34" charset="0"/>
              </a:rPr>
              <a:t>Customers</a:t>
            </a:r>
            <a:r>
              <a:rPr lang="en-US" sz="2600" smtClean="0">
                <a:solidFill>
                  <a:schemeClr val="tx1"/>
                </a:solidFill>
                <a:latin typeface="Corbel" pitchFamily="34" charset="0"/>
              </a:rPr>
              <a:t> and other elicitation participants </a:t>
            </a:r>
            <a:r>
              <a:rPr lang="en-US" sz="2600" smtClean="0">
                <a:solidFill>
                  <a:srgbClr val="00CC00"/>
                </a:solidFill>
                <a:latin typeface="Corbel" pitchFamily="34" charset="0"/>
              </a:rPr>
              <a:t>might not share</a:t>
            </a:r>
            <a:r>
              <a:rPr lang="en-US" sz="2600" smtClean="0">
                <a:solidFill>
                  <a:schemeClr val="tx1"/>
                </a:solidFill>
                <a:latin typeface="Corbel" pitchFamily="34" charset="0"/>
              </a:rPr>
              <a:t> the </a:t>
            </a:r>
            <a:r>
              <a:rPr lang="en-US" sz="2600" smtClean="0">
                <a:solidFill>
                  <a:srgbClr val="00CC00"/>
                </a:solidFill>
                <a:latin typeface="Corbel" pitchFamily="34" charset="0"/>
              </a:rPr>
              <a:t>analyst’s understanding</a:t>
            </a:r>
            <a:r>
              <a:rPr lang="en-US" sz="2600" smtClean="0">
                <a:solidFill>
                  <a:schemeClr val="tx1"/>
                </a:solidFill>
                <a:latin typeface="Corbel" pitchFamily="34" charset="0"/>
              </a:rPr>
              <a:t> of what a “requirement” is.</a:t>
            </a:r>
          </a:p>
          <a:p>
            <a:pPr marL="1065213" lvl="2" indent="-609600" eaLnBrk="1" hangingPunct="1">
              <a:buFont typeface="Wingdings" pitchFamily="2" charset="2"/>
              <a:buAutoNum type="arabicPeriod"/>
            </a:pPr>
            <a:r>
              <a:rPr lang="en-US" sz="2600" smtClean="0">
                <a:solidFill>
                  <a:schemeClr val="tx1"/>
                </a:solidFill>
                <a:latin typeface="Corbel" pitchFamily="34" charset="0"/>
              </a:rPr>
              <a:t>When answering these questions, customer typically </a:t>
            </a:r>
            <a:r>
              <a:rPr lang="en-US" sz="2600" smtClean="0">
                <a:solidFill>
                  <a:srgbClr val="00CC00"/>
                </a:solidFill>
                <a:latin typeface="Corbel" pitchFamily="34" charset="0"/>
              </a:rPr>
              <a:t>generate a large number of random</a:t>
            </a:r>
            <a:r>
              <a:rPr lang="en-US" sz="2600" smtClean="0">
                <a:solidFill>
                  <a:schemeClr val="tx1"/>
                </a:solidFill>
                <a:latin typeface="Corbel" pitchFamily="34" charset="0"/>
              </a:rPr>
              <a:t>-yet important-thoughts that is difficult to organize.</a:t>
            </a:r>
          </a:p>
          <a:p>
            <a:pPr marL="611188" lvl="1" indent="-609600" eaLnBrk="1" hangingPunct="1">
              <a:buFont typeface="Wingdings" pitchFamily="2" charset="2"/>
              <a:buChar char="q"/>
            </a:pPr>
            <a:r>
              <a:rPr lang="en-US" sz="2600" smtClean="0">
                <a:solidFill>
                  <a:schemeClr val="tx1"/>
                </a:solidFill>
                <a:latin typeface="Corbel" pitchFamily="34" charset="0"/>
              </a:rPr>
              <a:t>Analyst should remember his role as </a:t>
            </a:r>
            <a:r>
              <a:rPr lang="en-US" sz="2600" b="1" smtClean="0">
                <a:solidFill>
                  <a:srgbClr val="00CC00"/>
                </a:solidFill>
                <a:latin typeface="Corbel" pitchFamily="34" charset="0"/>
              </a:rPr>
              <a:t>a neutral facilitator!</a:t>
            </a:r>
          </a:p>
        </p:txBody>
      </p:sp>
      <p:sp>
        <p:nvSpPr>
          <p:cNvPr id="17411" name="Line 3"/>
          <p:cNvSpPr>
            <a:spLocks noChangeShapeType="1"/>
          </p:cNvSpPr>
          <p:nvPr/>
        </p:nvSpPr>
        <p:spPr bwMode="auto">
          <a:xfrm>
            <a:off x="0" y="849313"/>
            <a:ext cx="9144000" cy="0"/>
          </a:xfrm>
          <a:prstGeom prst="line">
            <a:avLst/>
          </a:prstGeom>
          <a:noFill/>
          <a:ln w="76200" cmpd="tri">
            <a:solidFill>
              <a:srgbClr val="00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412" name="Rectangle 4"/>
          <p:cNvSpPr>
            <a:spLocks noChangeArrowheads="1"/>
          </p:cNvSpPr>
          <p:nvPr/>
        </p:nvSpPr>
        <p:spPr bwMode="auto">
          <a:xfrm>
            <a:off x="0" y="0"/>
            <a:ext cx="8621713" cy="754063"/>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77925" name="Rectangle 5"/>
          <p:cNvSpPr>
            <a:spLocks noChangeArrowheads="1"/>
          </p:cNvSpPr>
          <p:nvPr/>
        </p:nvSpPr>
        <p:spPr bwMode="auto">
          <a:xfrm>
            <a:off x="25400" y="12700"/>
            <a:ext cx="3740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3600" b="1">
                <a:solidFill>
                  <a:schemeClr val="bg1"/>
                </a:solidFill>
                <a:effectLst>
                  <a:outerShdw blurRad="38100" dist="38100" dir="2700000" algn="tl">
                    <a:srgbClr val="C0C0C0"/>
                  </a:outerShdw>
                </a:effectLst>
                <a:latin typeface="Corbel" pitchFamily="34" charset="0"/>
              </a:rPr>
              <a:t>Ch7: </a:t>
            </a:r>
            <a:r>
              <a:rPr lang="en-US" sz="3600" b="1">
                <a:solidFill>
                  <a:schemeClr val="bg1"/>
                </a:solidFill>
                <a:latin typeface="Corbel" pitchFamily="34" charset="0"/>
              </a:rPr>
              <a:t>An Inquiry,…</a:t>
            </a:r>
          </a:p>
        </p:txBody>
      </p:sp>
      <p:sp>
        <p:nvSpPr>
          <p:cNvPr id="17414" name="AutoShape 6"/>
          <p:cNvSpPr>
            <a:spLocks noChangeArrowheads="1"/>
          </p:cNvSpPr>
          <p:nvPr/>
        </p:nvSpPr>
        <p:spPr bwMode="auto">
          <a:xfrm>
            <a:off x="4005263" y="0"/>
            <a:ext cx="5138737" cy="757238"/>
          </a:xfrm>
          <a:prstGeom prst="homePlate">
            <a:avLst>
              <a:gd name="adj" fmla="val 60478"/>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15" name="Text Box 7"/>
          <p:cNvSpPr txBox="1">
            <a:spLocks noChangeArrowheads="1"/>
          </p:cNvSpPr>
          <p:nvPr/>
        </p:nvSpPr>
        <p:spPr bwMode="auto">
          <a:xfrm>
            <a:off x="4062413" y="128588"/>
            <a:ext cx="50387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spcBef>
                <a:spcPct val="50000"/>
              </a:spcBef>
            </a:pPr>
            <a:r>
              <a:rPr lang="en-US" sz="2400" b="1">
                <a:solidFill>
                  <a:schemeClr val="bg1"/>
                </a:solidFill>
                <a:latin typeface="Corbel" pitchFamily="34" charset="0"/>
              </a:rPr>
              <a:t>But First, Some Questions to Avoid</a:t>
            </a:r>
          </a:p>
        </p:txBody>
      </p:sp>
      <p:sp>
        <p:nvSpPr>
          <p:cNvPr id="17416" name="Rectangle 1"/>
          <p:cNvSpPr>
            <a:spLocks noChangeArrowheads="1"/>
          </p:cNvSpPr>
          <p:nvPr/>
        </p:nvSpPr>
        <p:spPr bwMode="auto">
          <a:xfrm>
            <a:off x="3132138" y="6122988"/>
            <a:ext cx="2900362" cy="492125"/>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1588" lvl="1" algn="ctr"/>
            <a:r>
              <a:rPr lang="en-US" sz="2600" b="1" i="1">
                <a:solidFill>
                  <a:schemeClr val="bg1"/>
                </a:solidFill>
                <a:latin typeface="Corbel" pitchFamily="34" charset="0"/>
              </a:rPr>
              <a:t>What shall we ask?</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body" idx="1"/>
          </p:nvPr>
        </p:nvSpPr>
        <p:spPr>
          <a:xfrm>
            <a:off x="366713" y="1243013"/>
            <a:ext cx="8777287" cy="4983162"/>
          </a:xfrm>
        </p:spPr>
        <p:txBody>
          <a:bodyPr/>
          <a:lstStyle/>
          <a:p>
            <a:pPr marL="0" indent="0" eaLnBrk="1" hangingPunct="1">
              <a:lnSpc>
                <a:spcPct val="80000"/>
              </a:lnSpc>
              <a:buFont typeface="Wingdings" pitchFamily="2" charset="2"/>
              <a:buChar char="q"/>
            </a:pPr>
            <a:r>
              <a:rPr lang="en-US" sz="2800" smtClean="0">
                <a:solidFill>
                  <a:schemeClr val="tx1"/>
                </a:solidFill>
                <a:latin typeface="Corbel" pitchFamily="34" charset="0"/>
              </a:rPr>
              <a:t> Elicitation of business requirements is to gain a shared understanding of the:</a:t>
            </a:r>
            <a:endParaRPr lang="en-US" sz="2400" smtClean="0">
              <a:solidFill>
                <a:schemeClr val="tx1"/>
              </a:solidFill>
              <a:latin typeface="Corbel" pitchFamily="34" charset="0"/>
            </a:endParaRPr>
          </a:p>
          <a:p>
            <a:pPr lvl="2" eaLnBrk="1" hangingPunct="1">
              <a:lnSpc>
                <a:spcPct val="80000"/>
              </a:lnSpc>
              <a:buFont typeface="Wingdings" pitchFamily="2" charset="2"/>
              <a:buChar char="q"/>
            </a:pPr>
            <a:r>
              <a:rPr lang="en-US" sz="2400" smtClean="0">
                <a:solidFill>
                  <a:schemeClr val="tx1"/>
                </a:solidFill>
                <a:latin typeface="Corbel" pitchFamily="34" charset="0"/>
              </a:rPr>
              <a:t> Business opportunity being created or exploited</a:t>
            </a:r>
          </a:p>
          <a:p>
            <a:pPr lvl="2" eaLnBrk="1" hangingPunct="1">
              <a:lnSpc>
                <a:spcPct val="80000"/>
              </a:lnSpc>
              <a:buFont typeface="Wingdings" pitchFamily="2" charset="2"/>
              <a:buChar char="q"/>
            </a:pPr>
            <a:r>
              <a:rPr lang="en-US" sz="2400" smtClean="0">
                <a:solidFill>
                  <a:schemeClr val="tx1"/>
                </a:solidFill>
                <a:latin typeface="Corbel" pitchFamily="34" charset="0"/>
              </a:rPr>
              <a:t> Business objectives</a:t>
            </a:r>
          </a:p>
          <a:p>
            <a:pPr lvl="2" eaLnBrk="1" hangingPunct="1">
              <a:lnSpc>
                <a:spcPct val="80000"/>
              </a:lnSpc>
              <a:buFont typeface="Wingdings" pitchFamily="2" charset="2"/>
              <a:buChar char="q"/>
            </a:pPr>
            <a:r>
              <a:rPr lang="en-US" sz="2400" smtClean="0">
                <a:solidFill>
                  <a:schemeClr val="tx1"/>
                </a:solidFill>
                <a:latin typeface="Corbel" pitchFamily="34" charset="0"/>
              </a:rPr>
              <a:t> Success criteria</a:t>
            </a:r>
          </a:p>
          <a:p>
            <a:pPr lvl="2" eaLnBrk="1" hangingPunct="1">
              <a:lnSpc>
                <a:spcPct val="80000"/>
              </a:lnSpc>
              <a:buFont typeface="Wingdings" pitchFamily="2" charset="2"/>
              <a:buChar char="q"/>
            </a:pPr>
            <a:r>
              <a:rPr lang="en-US" sz="2400" smtClean="0">
                <a:solidFill>
                  <a:schemeClr val="tx1"/>
                </a:solidFill>
                <a:latin typeface="Corbel" pitchFamily="34" charset="0"/>
              </a:rPr>
              <a:t> Product vision</a:t>
            </a:r>
          </a:p>
          <a:p>
            <a:pPr lvl="2" eaLnBrk="1" hangingPunct="1">
              <a:lnSpc>
                <a:spcPct val="80000"/>
              </a:lnSpc>
              <a:buFont typeface="Wingdings" pitchFamily="2" charset="2"/>
              <a:buChar char="q"/>
            </a:pPr>
            <a:r>
              <a:rPr lang="en-US" sz="2400" smtClean="0">
                <a:solidFill>
                  <a:schemeClr val="tx1"/>
                </a:solidFill>
                <a:latin typeface="Corbel" pitchFamily="34" charset="0"/>
              </a:rPr>
              <a:t> Project scope boundaries.</a:t>
            </a:r>
          </a:p>
          <a:p>
            <a:pPr lvl="2" eaLnBrk="1" hangingPunct="1">
              <a:lnSpc>
                <a:spcPct val="80000"/>
              </a:lnSpc>
              <a:buFont typeface="Wingdings" pitchFamily="2" charset="2"/>
              <a:buChar char="q"/>
            </a:pPr>
            <a:endParaRPr lang="en-US" sz="2400" smtClean="0">
              <a:solidFill>
                <a:schemeClr val="tx1"/>
              </a:solidFill>
              <a:latin typeface="Corbel" pitchFamily="34" charset="0"/>
            </a:endParaRPr>
          </a:p>
          <a:p>
            <a:pPr lvl="1" eaLnBrk="1" hangingPunct="1">
              <a:lnSpc>
                <a:spcPct val="80000"/>
              </a:lnSpc>
              <a:buFont typeface="Wingdings" pitchFamily="2" charset="2"/>
              <a:buChar char="q"/>
            </a:pPr>
            <a:r>
              <a:rPr lang="en-US" sz="2800" smtClean="0">
                <a:solidFill>
                  <a:schemeClr val="tx1"/>
                </a:solidFill>
                <a:latin typeface="Corbel" pitchFamily="34" charset="0"/>
              </a:rPr>
              <a:t> Business requirements answer the question: </a:t>
            </a:r>
            <a:r>
              <a:rPr lang="en-US" sz="2800" smtClean="0">
                <a:solidFill>
                  <a:srgbClr val="00CC00"/>
                </a:solidFill>
                <a:latin typeface="Corbel" pitchFamily="34" charset="0"/>
              </a:rPr>
              <a:t>“Why are we undertaking this project?”</a:t>
            </a:r>
          </a:p>
          <a:p>
            <a:pPr lvl="1" eaLnBrk="1" hangingPunct="1">
              <a:lnSpc>
                <a:spcPct val="80000"/>
              </a:lnSpc>
              <a:buFont typeface="Wingdings" pitchFamily="2" charset="2"/>
              <a:buChar char="q"/>
            </a:pPr>
            <a:r>
              <a:rPr lang="en-US" sz="2800" smtClean="0">
                <a:solidFill>
                  <a:srgbClr val="00CC00"/>
                </a:solidFill>
                <a:latin typeface="Corbel" pitchFamily="34" charset="0"/>
              </a:rPr>
              <a:t> </a:t>
            </a:r>
            <a:r>
              <a:rPr lang="en-US" sz="2800" smtClean="0">
                <a:solidFill>
                  <a:schemeClr val="tx1"/>
                </a:solidFill>
                <a:latin typeface="Corbel" pitchFamily="34" charset="0"/>
              </a:rPr>
              <a:t>Sources of business requirements are:</a:t>
            </a:r>
            <a:r>
              <a:rPr lang="en-US" sz="2800" smtClean="0">
                <a:solidFill>
                  <a:srgbClr val="00CC00"/>
                </a:solidFill>
                <a:latin typeface="Corbel" pitchFamily="34" charset="0"/>
              </a:rPr>
              <a:t> senior managers, marketing managers, funding sponsors, product visionaries, </a:t>
            </a:r>
            <a:r>
              <a:rPr lang="en-US" sz="2800" smtClean="0">
                <a:solidFill>
                  <a:schemeClr val="tx1"/>
                </a:solidFill>
                <a:latin typeface="Corbel" pitchFamily="34" charset="0"/>
              </a:rPr>
              <a:t>etc.</a:t>
            </a:r>
          </a:p>
        </p:txBody>
      </p:sp>
      <p:sp>
        <p:nvSpPr>
          <p:cNvPr id="18435" name="Line 3"/>
          <p:cNvSpPr>
            <a:spLocks noChangeShapeType="1"/>
          </p:cNvSpPr>
          <p:nvPr/>
        </p:nvSpPr>
        <p:spPr bwMode="auto">
          <a:xfrm>
            <a:off x="0" y="849313"/>
            <a:ext cx="9144000" cy="0"/>
          </a:xfrm>
          <a:prstGeom prst="line">
            <a:avLst/>
          </a:prstGeom>
          <a:noFill/>
          <a:ln w="76200" cmpd="tri">
            <a:solidFill>
              <a:srgbClr val="00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436" name="Rectangle 4"/>
          <p:cNvSpPr>
            <a:spLocks noChangeArrowheads="1"/>
          </p:cNvSpPr>
          <p:nvPr/>
        </p:nvSpPr>
        <p:spPr bwMode="auto">
          <a:xfrm>
            <a:off x="0" y="0"/>
            <a:ext cx="8621713" cy="754063"/>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79973" name="Rectangle 5"/>
          <p:cNvSpPr>
            <a:spLocks noChangeArrowheads="1"/>
          </p:cNvSpPr>
          <p:nvPr/>
        </p:nvSpPr>
        <p:spPr bwMode="auto">
          <a:xfrm>
            <a:off x="25400" y="12700"/>
            <a:ext cx="3740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3600" b="1">
                <a:solidFill>
                  <a:schemeClr val="bg1"/>
                </a:solidFill>
                <a:effectLst>
                  <a:outerShdw blurRad="38100" dist="38100" dir="2700000" algn="tl">
                    <a:srgbClr val="C0C0C0"/>
                  </a:outerShdw>
                </a:effectLst>
                <a:latin typeface="Corbel" pitchFamily="34" charset="0"/>
              </a:rPr>
              <a:t>Ch7: </a:t>
            </a:r>
            <a:r>
              <a:rPr lang="en-US" sz="3600" b="1">
                <a:solidFill>
                  <a:schemeClr val="bg1"/>
                </a:solidFill>
                <a:latin typeface="Corbel" pitchFamily="34" charset="0"/>
              </a:rPr>
              <a:t>An Inquiry,…</a:t>
            </a:r>
          </a:p>
        </p:txBody>
      </p:sp>
      <p:sp>
        <p:nvSpPr>
          <p:cNvPr id="18438" name="AutoShape 6"/>
          <p:cNvSpPr>
            <a:spLocks noChangeArrowheads="1"/>
          </p:cNvSpPr>
          <p:nvPr/>
        </p:nvSpPr>
        <p:spPr bwMode="auto">
          <a:xfrm>
            <a:off x="4005263" y="0"/>
            <a:ext cx="5138737" cy="757238"/>
          </a:xfrm>
          <a:prstGeom prst="homePlate">
            <a:avLst>
              <a:gd name="adj" fmla="val 60478"/>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39" name="Text Box 7"/>
          <p:cNvSpPr txBox="1">
            <a:spLocks noChangeArrowheads="1"/>
          </p:cNvSpPr>
          <p:nvPr/>
        </p:nvSpPr>
        <p:spPr bwMode="auto">
          <a:xfrm>
            <a:off x="4062413" y="-42863"/>
            <a:ext cx="5038725" cy="822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spcBef>
                <a:spcPct val="50000"/>
              </a:spcBef>
            </a:pPr>
            <a:r>
              <a:rPr lang="en-US" sz="2400" b="1">
                <a:solidFill>
                  <a:schemeClr val="bg1"/>
                </a:solidFill>
                <a:latin typeface="Corbel" pitchFamily="34" charset="0"/>
              </a:rPr>
              <a:t>Questions for Eliciting Business Requirements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a:xfrm>
            <a:off x="214313" y="1022350"/>
            <a:ext cx="8777287" cy="5446713"/>
          </a:xfrm>
        </p:spPr>
        <p:txBody>
          <a:bodyPr/>
          <a:lstStyle/>
          <a:p>
            <a:pPr marL="0" indent="0" eaLnBrk="1" hangingPunct="1">
              <a:lnSpc>
                <a:spcPct val="80000"/>
              </a:lnSpc>
              <a:buFont typeface="Wingdings" pitchFamily="2" charset="2"/>
              <a:buNone/>
            </a:pPr>
            <a:r>
              <a:rPr lang="en-US" sz="2800" smtClean="0">
                <a:solidFill>
                  <a:schemeClr val="tx1"/>
                </a:solidFill>
                <a:latin typeface="Corbel" pitchFamily="34" charset="0"/>
              </a:rPr>
              <a:t>To gain business requirements, ask stakeholders:</a:t>
            </a:r>
            <a:endParaRPr lang="en-US" sz="2400" smtClean="0">
              <a:solidFill>
                <a:schemeClr val="tx1"/>
              </a:solidFill>
              <a:latin typeface="Corbel" pitchFamily="34" charset="0"/>
            </a:endParaRPr>
          </a:p>
          <a:p>
            <a:pPr marL="0" indent="0" eaLnBrk="1" hangingPunct="1">
              <a:lnSpc>
                <a:spcPct val="80000"/>
              </a:lnSpc>
              <a:buFont typeface="Wingdings" pitchFamily="2" charset="2"/>
              <a:buNone/>
            </a:pPr>
            <a:endParaRPr lang="en-US" sz="2400" smtClean="0">
              <a:solidFill>
                <a:schemeClr val="tx1"/>
              </a:solidFill>
              <a:latin typeface="Corbel" pitchFamily="34" charset="0"/>
            </a:endParaRPr>
          </a:p>
          <a:p>
            <a:pPr lvl="2" eaLnBrk="1" hangingPunct="1">
              <a:lnSpc>
                <a:spcPct val="80000"/>
              </a:lnSpc>
              <a:buFont typeface="Wingdings" pitchFamily="2" charset="2"/>
              <a:buChar char="q"/>
            </a:pPr>
            <a:r>
              <a:rPr lang="en-US" sz="2400" smtClean="0">
                <a:solidFill>
                  <a:schemeClr val="tx1"/>
                </a:solidFill>
                <a:latin typeface="Corbel" pitchFamily="34" charset="0"/>
              </a:rPr>
              <a:t> What business problem are you trying to solve?</a:t>
            </a:r>
          </a:p>
          <a:p>
            <a:pPr lvl="2" eaLnBrk="1" hangingPunct="1">
              <a:lnSpc>
                <a:spcPct val="80000"/>
              </a:lnSpc>
              <a:buFont typeface="Wingdings" pitchFamily="2" charset="2"/>
              <a:buChar char="q"/>
            </a:pPr>
            <a:r>
              <a:rPr lang="en-US" sz="2400" smtClean="0">
                <a:solidFill>
                  <a:schemeClr val="tx1"/>
                </a:solidFill>
                <a:latin typeface="Corbel" pitchFamily="34" charset="0"/>
              </a:rPr>
              <a:t> What’s the motivation for solving this problem?</a:t>
            </a:r>
          </a:p>
          <a:p>
            <a:pPr lvl="2" eaLnBrk="1" hangingPunct="1">
              <a:lnSpc>
                <a:spcPct val="80000"/>
              </a:lnSpc>
              <a:buFont typeface="Wingdings" pitchFamily="2" charset="2"/>
              <a:buChar char="q"/>
            </a:pPr>
            <a:r>
              <a:rPr lang="en-US" sz="2400" smtClean="0">
                <a:solidFill>
                  <a:schemeClr val="tx1"/>
                </a:solidFill>
                <a:latin typeface="Corbel" pitchFamily="34" charset="0"/>
              </a:rPr>
              <a:t> What would a highly successful solution do for you?</a:t>
            </a:r>
          </a:p>
          <a:p>
            <a:pPr lvl="2" eaLnBrk="1" hangingPunct="1">
              <a:lnSpc>
                <a:spcPct val="80000"/>
              </a:lnSpc>
              <a:buFont typeface="Wingdings" pitchFamily="2" charset="2"/>
              <a:buChar char="q"/>
            </a:pPr>
            <a:r>
              <a:rPr lang="en-US" sz="2400" smtClean="0">
                <a:solidFill>
                  <a:schemeClr val="tx1"/>
                </a:solidFill>
                <a:latin typeface="Corbel" pitchFamily="34" charset="0"/>
              </a:rPr>
              <a:t> How can we judge the success of the solution?</a:t>
            </a:r>
          </a:p>
          <a:p>
            <a:pPr lvl="2" eaLnBrk="1" hangingPunct="1">
              <a:lnSpc>
                <a:spcPct val="80000"/>
              </a:lnSpc>
              <a:buFont typeface="Wingdings" pitchFamily="2" charset="2"/>
              <a:buChar char="q"/>
            </a:pPr>
            <a:r>
              <a:rPr lang="en-US" sz="2400" smtClean="0">
                <a:solidFill>
                  <a:schemeClr val="tx1"/>
                </a:solidFill>
                <a:latin typeface="Corbel" pitchFamily="34" charset="0"/>
              </a:rPr>
              <a:t> What’s a successful solution worth?</a:t>
            </a:r>
          </a:p>
          <a:p>
            <a:pPr lvl="2" eaLnBrk="1" hangingPunct="1">
              <a:lnSpc>
                <a:spcPct val="80000"/>
              </a:lnSpc>
              <a:buFont typeface="Wingdings" pitchFamily="2" charset="2"/>
              <a:buChar char="q"/>
            </a:pPr>
            <a:r>
              <a:rPr lang="en-US" sz="2400" smtClean="0">
                <a:solidFill>
                  <a:schemeClr val="tx1"/>
                </a:solidFill>
                <a:latin typeface="Corbel" pitchFamily="34" charset="0"/>
              </a:rPr>
              <a:t> Who are the individuals or groups that could influence this project or be influenced by it?</a:t>
            </a:r>
          </a:p>
          <a:p>
            <a:pPr lvl="2" eaLnBrk="1" hangingPunct="1">
              <a:lnSpc>
                <a:spcPct val="80000"/>
              </a:lnSpc>
              <a:buFont typeface="Wingdings" pitchFamily="2" charset="2"/>
              <a:buChar char="q"/>
            </a:pPr>
            <a:r>
              <a:rPr lang="en-US" sz="2400" smtClean="0">
                <a:solidFill>
                  <a:schemeClr val="tx1"/>
                </a:solidFill>
                <a:latin typeface="Corbel" pitchFamily="34" charset="0"/>
              </a:rPr>
              <a:t> Are there any related projects or systems that could influence this one or that this project could affect?</a:t>
            </a:r>
          </a:p>
          <a:p>
            <a:pPr lvl="2" eaLnBrk="1" hangingPunct="1">
              <a:lnSpc>
                <a:spcPct val="80000"/>
              </a:lnSpc>
              <a:buFont typeface="Wingdings" pitchFamily="2" charset="2"/>
              <a:buChar char="q"/>
            </a:pPr>
            <a:r>
              <a:rPr lang="en-US" sz="2400" smtClean="0">
                <a:solidFill>
                  <a:schemeClr val="tx1"/>
                </a:solidFill>
                <a:latin typeface="Corbel" pitchFamily="34" charset="0"/>
              </a:rPr>
              <a:t> Which business activities and events should be included in the solution? Which should not?</a:t>
            </a:r>
          </a:p>
          <a:p>
            <a:pPr lvl="2" eaLnBrk="1" hangingPunct="1">
              <a:lnSpc>
                <a:spcPct val="80000"/>
              </a:lnSpc>
              <a:buFont typeface="Wingdings" pitchFamily="2" charset="2"/>
              <a:buChar char="q"/>
            </a:pPr>
            <a:r>
              <a:rPr lang="en-US" sz="2400" smtClean="0">
                <a:solidFill>
                  <a:schemeClr val="tx1"/>
                </a:solidFill>
                <a:latin typeface="Corbel" pitchFamily="34" charset="0"/>
              </a:rPr>
              <a:t> Can you think of any unexpected or adverse consequences that the new system could cause?</a:t>
            </a:r>
          </a:p>
        </p:txBody>
      </p:sp>
      <p:sp>
        <p:nvSpPr>
          <p:cNvPr id="19459" name="Line 3"/>
          <p:cNvSpPr>
            <a:spLocks noChangeShapeType="1"/>
          </p:cNvSpPr>
          <p:nvPr/>
        </p:nvSpPr>
        <p:spPr bwMode="auto">
          <a:xfrm>
            <a:off x="0" y="849313"/>
            <a:ext cx="9144000" cy="0"/>
          </a:xfrm>
          <a:prstGeom prst="line">
            <a:avLst/>
          </a:prstGeom>
          <a:noFill/>
          <a:ln w="76200" cmpd="tri">
            <a:solidFill>
              <a:srgbClr val="00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460" name="Rectangle 4"/>
          <p:cNvSpPr>
            <a:spLocks noChangeArrowheads="1"/>
          </p:cNvSpPr>
          <p:nvPr/>
        </p:nvSpPr>
        <p:spPr bwMode="auto">
          <a:xfrm>
            <a:off x="0" y="0"/>
            <a:ext cx="8621713" cy="754063"/>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4309" name="Rectangle 5"/>
          <p:cNvSpPr>
            <a:spLocks noChangeArrowheads="1"/>
          </p:cNvSpPr>
          <p:nvPr/>
        </p:nvSpPr>
        <p:spPr bwMode="auto">
          <a:xfrm>
            <a:off x="25400" y="12700"/>
            <a:ext cx="3740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3600" b="1">
                <a:solidFill>
                  <a:schemeClr val="bg1"/>
                </a:solidFill>
                <a:effectLst>
                  <a:outerShdw blurRad="38100" dist="38100" dir="2700000" algn="tl">
                    <a:srgbClr val="C0C0C0"/>
                  </a:outerShdw>
                </a:effectLst>
                <a:latin typeface="Corbel" pitchFamily="34" charset="0"/>
              </a:rPr>
              <a:t>Ch7: </a:t>
            </a:r>
            <a:r>
              <a:rPr lang="en-US" sz="3600" b="1">
                <a:solidFill>
                  <a:schemeClr val="bg1"/>
                </a:solidFill>
                <a:latin typeface="Corbel" pitchFamily="34" charset="0"/>
              </a:rPr>
              <a:t>An Inquiry,…</a:t>
            </a:r>
          </a:p>
        </p:txBody>
      </p:sp>
      <p:sp>
        <p:nvSpPr>
          <p:cNvPr id="19462" name="AutoShape 6"/>
          <p:cNvSpPr>
            <a:spLocks noChangeArrowheads="1"/>
          </p:cNvSpPr>
          <p:nvPr/>
        </p:nvSpPr>
        <p:spPr bwMode="auto">
          <a:xfrm>
            <a:off x="4005263" y="0"/>
            <a:ext cx="5138737" cy="757238"/>
          </a:xfrm>
          <a:prstGeom prst="homePlate">
            <a:avLst>
              <a:gd name="adj" fmla="val 60478"/>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63" name="Text Box 7"/>
          <p:cNvSpPr txBox="1">
            <a:spLocks noChangeArrowheads="1"/>
          </p:cNvSpPr>
          <p:nvPr/>
        </p:nvSpPr>
        <p:spPr bwMode="auto">
          <a:xfrm>
            <a:off x="4062413" y="-42863"/>
            <a:ext cx="5038725" cy="822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spcBef>
                <a:spcPct val="50000"/>
              </a:spcBef>
            </a:pPr>
            <a:r>
              <a:rPr lang="en-US" sz="2400" b="1">
                <a:solidFill>
                  <a:schemeClr val="bg1"/>
                </a:solidFill>
                <a:latin typeface="Corbel" pitchFamily="34" charset="0"/>
              </a:rPr>
              <a:t>Questions for Eliciting Business Requirements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2018" name="Rectangle 2"/>
          <p:cNvSpPr>
            <a:spLocks noGrp="1" noChangeArrowheads="1"/>
          </p:cNvSpPr>
          <p:nvPr>
            <p:ph type="body" idx="1"/>
          </p:nvPr>
        </p:nvSpPr>
        <p:spPr>
          <a:xfrm>
            <a:off x="323850" y="1228725"/>
            <a:ext cx="8777288" cy="4983163"/>
          </a:xfrm>
        </p:spPr>
        <p:txBody>
          <a:bodyPr/>
          <a:lstStyle/>
          <a:p>
            <a:pPr marL="457200" indent="-457200" eaLnBrk="1" hangingPunct="1">
              <a:buFont typeface="Wingdings" pitchFamily="2" charset="2"/>
              <a:buChar char="q"/>
              <a:defRPr/>
            </a:pPr>
            <a:r>
              <a:rPr lang="en-US" sz="2800" dirty="0" smtClean="0">
                <a:solidFill>
                  <a:srgbClr val="92D050"/>
                </a:solidFill>
                <a:latin typeface="Corbel" pitchFamily="34" charset="0"/>
              </a:rPr>
              <a:t>Business requirements </a:t>
            </a:r>
            <a:r>
              <a:rPr lang="en-US" sz="2800" dirty="0" smtClean="0">
                <a:solidFill>
                  <a:schemeClr val="tx1"/>
                </a:solidFill>
                <a:latin typeface="Corbel" pitchFamily="34" charset="0"/>
              </a:rPr>
              <a:t>will help the analyst identify </a:t>
            </a:r>
            <a:r>
              <a:rPr lang="en-US" sz="2800" dirty="0" smtClean="0">
                <a:solidFill>
                  <a:srgbClr val="92D050"/>
                </a:solidFill>
                <a:latin typeface="Corbel" pitchFamily="34" charset="0"/>
              </a:rPr>
              <a:t>the user classes</a:t>
            </a:r>
            <a:r>
              <a:rPr lang="en-US" sz="2800" dirty="0" smtClean="0">
                <a:solidFill>
                  <a:schemeClr val="tx1"/>
                </a:solidFill>
                <a:latin typeface="Corbel" pitchFamily="34" charset="0"/>
              </a:rPr>
              <a:t> for the product.</a:t>
            </a:r>
          </a:p>
          <a:p>
            <a:pPr marL="457200" indent="-457200" eaLnBrk="1" hangingPunct="1">
              <a:buFont typeface="Wingdings" pitchFamily="2" charset="2"/>
              <a:buChar char="q"/>
              <a:defRPr/>
            </a:pPr>
            <a:r>
              <a:rPr lang="en-US" sz="2800" dirty="0" smtClean="0">
                <a:solidFill>
                  <a:schemeClr val="tx1"/>
                </a:solidFill>
                <a:latin typeface="Corbel" pitchFamily="34" charset="0"/>
              </a:rPr>
              <a:t>Exploring the user requirements helps the analyst to </a:t>
            </a:r>
            <a:r>
              <a:rPr lang="en-US" sz="2800" dirty="0" smtClean="0">
                <a:solidFill>
                  <a:srgbClr val="92D050"/>
                </a:solidFill>
                <a:latin typeface="Corbel" pitchFamily="34" charset="0"/>
              </a:rPr>
              <a:t>understand the expectations </a:t>
            </a:r>
            <a:r>
              <a:rPr lang="en-US" sz="2800" dirty="0" smtClean="0">
                <a:solidFill>
                  <a:schemeClr val="tx1"/>
                </a:solidFill>
                <a:latin typeface="Corbel" pitchFamily="34" charset="0"/>
              </a:rPr>
              <a:t>of the user classes.</a:t>
            </a:r>
          </a:p>
          <a:p>
            <a:pPr marL="457200" indent="-457200" eaLnBrk="1" hangingPunct="1">
              <a:buFont typeface="Wingdings" pitchFamily="2" charset="2"/>
              <a:buChar char="q"/>
              <a:defRPr/>
            </a:pPr>
            <a:r>
              <a:rPr lang="en-US" sz="2800" dirty="0" smtClean="0">
                <a:solidFill>
                  <a:schemeClr val="tx1"/>
                </a:solidFill>
                <a:latin typeface="Corbel" pitchFamily="34" charset="0"/>
              </a:rPr>
              <a:t>User goals </a:t>
            </a:r>
            <a:r>
              <a:rPr lang="en-US" sz="2800" dirty="0" smtClean="0">
                <a:solidFill>
                  <a:srgbClr val="92D050"/>
                </a:solidFill>
                <a:latin typeface="Corbel" pitchFamily="34" charset="0"/>
              </a:rPr>
              <a:t>must align with </a:t>
            </a:r>
            <a:r>
              <a:rPr lang="en-US" sz="2800" dirty="0" smtClean="0">
                <a:solidFill>
                  <a:schemeClr val="tx1"/>
                </a:solidFill>
                <a:latin typeface="Corbel" pitchFamily="34" charset="0"/>
              </a:rPr>
              <a:t>the business goals</a:t>
            </a:r>
          </a:p>
          <a:p>
            <a:pPr marL="457200" indent="-457200" eaLnBrk="1" hangingPunct="1">
              <a:buFont typeface="Wingdings" pitchFamily="2" charset="2"/>
              <a:buChar char="q"/>
              <a:defRPr/>
            </a:pPr>
            <a:r>
              <a:rPr lang="en-US" sz="2800" dirty="0" smtClean="0">
                <a:solidFill>
                  <a:schemeClr val="tx1"/>
                </a:solidFill>
                <a:latin typeface="Corbel" pitchFamily="34" charset="0"/>
              </a:rPr>
              <a:t>User requirements provide:</a:t>
            </a:r>
          </a:p>
          <a:p>
            <a:pPr lvl="2" eaLnBrk="1" hangingPunct="1">
              <a:buFont typeface="Wingdings" pitchFamily="2" charset="2"/>
              <a:buChar char="q"/>
              <a:defRPr/>
            </a:pPr>
            <a:r>
              <a:rPr lang="en-US" sz="2800" dirty="0" smtClean="0">
                <a:solidFill>
                  <a:srgbClr val="92D050"/>
                </a:solidFill>
                <a:latin typeface="Corbel" pitchFamily="34" charset="0"/>
              </a:rPr>
              <a:t>User expectations of functional requirements</a:t>
            </a:r>
          </a:p>
          <a:p>
            <a:pPr lvl="2" eaLnBrk="1" hangingPunct="1">
              <a:buFont typeface="Wingdings" pitchFamily="2" charset="2"/>
              <a:buChar char="q"/>
              <a:defRPr/>
            </a:pPr>
            <a:r>
              <a:rPr lang="en-US" sz="2800" dirty="0" smtClean="0">
                <a:solidFill>
                  <a:srgbClr val="92D050"/>
                </a:solidFill>
                <a:latin typeface="Corbel" pitchFamily="34" charset="0"/>
              </a:rPr>
              <a:t> Importance of non-functional requirements</a:t>
            </a:r>
          </a:p>
          <a:p>
            <a:pPr lvl="2" eaLnBrk="1" hangingPunct="1">
              <a:buFont typeface="Wingdings" pitchFamily="2" charset="2"/>
              <a:buChar char="q"/>
              <a:defRPr/>
            </a:pPr>
            <a:r>
              <a:rPr lang="en-US" sz="2800" dirty="0" smtClean="0">
                <a:solidFill>
                  <a:srgbClr val="92D050"/>
                </a:solidFill>
                <a:latin typeface="Corbel" pitchFamily="34" charset="0"/>
              </a:rPr>
              <a:t>Pertinent business rules/ implementation constraints </a:t>
            </a:r>
          </a:p>
          <a:p>
            <a:pPr marL="0" indent="0" eaLnBrk="1" hangingPunct="1">
              <a:defRPr/>
            </a:pPr>
            <a:endParaRPr lang="en-US" sz="2800" dirty="0" smtClean="0">
              <a:solidFill>
                <a:srgbClr val="FF0000"/>
              </a:solidFill>
              <a:latin typeface="Corbel" pitchFamily="34" charset="0"/>
            </a:endParaRPr>
          </a:p>
        </p:txBody>
      </p:sp>
      <p:sp>
        <p:nvSpPr>
          <p:cNvPr id="20483" name="Line 3"/>
          <p:cNvSpPr>
            <a:spLocks noChangeShapeType="1"/>
          </p:cNvSpPr>
          <p:nvPr/>
        </p:nvSpPr>
        <p:spPr bwMode="auto">
          <a:xfrm>
            <a:off x="0" y="849313"/>
            <a:ext cx="9144000" cy="0"/>
          </a:xfrm>
          <a:prstGeom prst="line">
            <a:avLst/>
          </a:prstGeom>
          <a:noFill/>
          <a:ln w="76200" cmpd="tri">
            <a:solidFill>
              <a:srgbClr val="00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484" name="Rectangle 4"/>
          <p:cNvSpPr>
            <a:spLocks noChangeArrowheads="1"/>
          </p:cNvSpPr>
          <p:nvPr/>
        </p:nvSpPr>
        <p:spPr bwMode="auto">
          <a:xfrm>
            <a:off x="0" y="0"/>
            <a:ext cx="8621713" cy="754063"/>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2021" name="Rectangle 5"/>
          <p:cNvSpPr>
            <a:spLocks noChangeArrowheads="1"/>
          </p:cNvSpPr>
          <p:nvPr/>
        </p:nvSpPr>
        <p:spPr bwMode="auto">
          <a:xfrm>
            <a:off x="25400" y="12700"/>
            <a:ext cx="3740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3600" b="1">
                <a:solidFill>
                  <a:schemeClr val="bg1"/>
                </a:solidFill>
                <a:effectLst>
                  <a:outerShdw blurRad="38100" dist="38100" dir="2700000" algn="tl">
                    <a:srgbClr val="C0C0C0"/>
                  </a:outerShdw>
                </a:effectLst>
                <a:latin typeface="Corbel" pitchFamily="34" charset="0"/>
              </a:rPr>
              <a:t>Ch7: </a:t>
            </a:r>
            <a:r>
              <a:rPr lang="en-US" sz="3600" b="1">
                <a:solidFill>
                  <a:schemeClr val="bg1"/>
                </a:solidFill>
                <a:latin typeface="Corbel" pitchFamily="34" charset="0"/>
              </a:rPr>
              <a:t>An Inquiry,…</a:t>
            </a:r>
          </a:p>
        </p:txBody>
      </p:sp>
      <p:sp>
        <p:nvSpPr>
          <p:cNvPr id="20486" name="AutoShape 6"/>
          <p:cNvSpPr>
            <a:spLocks noChangeArrowheads="1"/>
          </p:cNvSpPr>
          <p:nvPr/>
        </p:nvSpPr>
        <p:spPr bwMode="auto">
          <a:xfrm>
            <a:off x="4005263" y="0"/>
            <a:ext cx="5138737" cy="757238"/>
          </a:xfrm>
          <a:prstGeom prst="homePlate">
            <a:avLst>
              <a:gd name="adj" fmla="val 60478"/>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87" name="Text Box 7"/>
          <p:cNvSpPr txBox="1">
            <a:spLocks noChangeArrowheads="1"/>
          </p:cNvSpPr>
          <p:nvPr/>
        </p:nvSpPr>
        <p:spPr bwMode="auto">
          <a:xfrm>
            <a:off x="4062413" y="128588"/>
            <a:ext cx="50387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spcBef>
                <a:spcPct val="50000"/>
              </a:spcBef>
            </a:pPr>
            <a:r>
              <a:rPr lang="en-US" sz="2400" b="1">
                <a:solidFill>
                  <a:schemeClr val="bg1"/>
                </a:solidFill>
                <a:latin typeface="Corbel" pitchFamily="34" charset="0"/>
              </a:rPr>
              <a:t>User Requirements and Use Cases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body" idx="1"/>
          </p:nvPr>
        </p:nvSpPr>
        <p:spPr>
          <a:xfrm>
            <a:off x="366713" y="1243013"/>
            <a:ext cx="8777287" cy="4983162"/>
          </a:xfrm>
        </p:spPr>
        <p:txBody>
          <a:bodyPr/>
          <a:lstStyle/>
          <a:p>
            <a:pPr marL="0" indent="0" eaLnBrk="1" hangingPunct="1">
              <a:buFont typeface="Wingdings" pitchFamily="2" charset="2"/>
              <a:buNone/>
            </a:pPr>
            <a:r>
              <a:rPr lang="en-US" smtClean="0">
                <a:solidFill>
                  <a:schemeClr val="tx1"/>
                </a:solidFill>
                <a:latin typeface="Corbel" pitchFamily="34" charset="0"/>
              </a:rPr>
              <a:t>To gain user requirements, ask stakeholders:</a:t>
            </a:r>
            <a:endParaRPr lang="en-US" sz="2800" smtClean="0">
              <a:solidFill>
                <a:schemeClr val="tx1"/>
              </a:solidFill>
              <a:latin typeface="Corbel" pitchFamily="34" charset="0"/>
            </a:endParaRPr>
          </a:p>
          <a:p>
            <a:pPr lvl="2" eaLnBrk="1" hangingPunct="1">
              <a:buFont typeface="Wingdings" pitchFamily="2" charset="2"/>
              <a:buChar char="q"/>
            </a:pPr>
            <a:r>
              <a:rPr lang="en-US" sz="2400" smtClean="0">
                <a:solidFill>
                  <a:schemeClr val="tx1"/>
                </a:solidFill>
                <a:latin typeface="Corbel" pitchFamily="34" charset="0"/>
              </a:rPr>
              <a:t> What are some reasons why you or your colleagues would use the new product?</a:t>
            </a:r>
          </a:p>
          <a:p>
            <a:pPr lvl="2" eaLnBrk="1" hangingPunct="1">
              <a:buFont typeface="Wingdings" pitchFamily="2" charset="2"/>
              <a:buChar char="q"/>
            </a:pPr>
            <a:r>
              <a:rPr lang="en-US" sz="2400" smtClean="0">
                <a:solidFill>
                  <a:schemeClr val="tx1"/>
                </a:solidFill>
                <a:latin typeface="Corbel" pitchFamily="34" charset="0"/>
              </a:rPr>
              <a:t> What goals might you have in mind that this product could help you accomplish?</a:t>
            </a:r>
          </a:p>
          <a:p>
            <a:pPr lvl="2" eaLnBrk="1" hangingPunct="1">
              <a:buFont typeface="Wingdings" pitchFamily="2" charset="2"/>
              <a:buChar char="q"/>
            </a:pPr>
            <a:r>
              <a:rPr lang="en-US" sz="2400" smtClean="0">
                <a:solidFill>
                  <a:schemeClr val="tx1"/>
                </a:solidFill>
                <a:latin typeface="Corbel" pitchFamily="34" charset="0"/>
              </a:rPr>
              <a:t> What problems do you expect this product to solve for you?</a:t>
            </a:r>
          </a:p>
          <a:p>
            <a:pPr lvl="2" eaLnBrk="1" hangingPunct="1">
              <a:buFont typeface="Wingdings" pitchFamily="2" charset="2"/>
              <a:buChar char="q"/>
            </a:pPr>
            <a:r>
              <a:rPr lang="en-US" sz="2400" smtClean="0">
                <a:solidFill>
                  <a:schemeClr val="tx1"/>
                </a:solidFill>
                <a:latin typeface="Corbel" pitchFamily="34" charset="0"/>
              </a:rPr>
              <a:t> What external events are associated with the product?</a:t>
            </a:r>
          </a:p>
          <a:p>
            <a:pPr lvl="2" eaLnBrk="1" hangingPunct="1">
              <a:buFont typeface="Wingdings" pitchFamily="2" charset="2"/>
              <a:buChar char="q"/>
            </a:pPr>
            <a:r>
              <a:rPr lang="en-US" sz="2400" smtClean="0">
                <a:solidFill>
                  <a:schemeClr val="tx1"/>
                </a:solidFill>
                <a:latin typeface="Corbel" pitchFamily="34" charset="0"/>
              </a:rPr>
              <a:t> What words would you use to describe the product?</a:t>
            </a:r>
          </a:p>
          <a:p>
            <a:pPr lvl="2" eaLnBrk="1" hangingPunct="1">
              <a:buFont typeface="Wingdings" pitchFamily="2" charset="2"/>
              <a:buChar char="q"/>
            </a:pPr>
            <a:r>
              <a:rPr lang="en-US" sz="2400" smtClean="0">
                <a:solidFill>
                  <a:schemeClr val="tx1"/>
                </a:solidFill>
                <a:latin typeface="Corbel" pitchFamily="34" charset="0"/>
              </a:rPr>
              <a:t> Are specific portions of the product more critical than others for performance, reliability, security, safety, availability, or other characteristics?</a:t>
            </a:r>
          </a:p>
          <a:p>
            <a:pPr lvl="2" eaLnBrk="1" hangingPunct="1">
              <a:buFont typeface="Wingdings" pitchFamily="2" charset="2"/>
              <a:buChar char="q"/>
            </a:pPr>
            <a:r>
              <a:rPr lang="en-US" sz="2400" smtClean="0">
                <a:solidFill>
                  <a:schemeClr val="tx1"/>
                </a:solidFill>
                <a:latin typeface="Corbel" pitchFamily="34" charset="0"/>
              </a:rPr>
              <a:t> Are there any constraints or rules to which the product must conform?</a:t>
            </a:r>
          </a:p>
        </p:txBody>
      </p:sp>
      <p:sp>
        <p:nvSpPr>
          <p:cNvPr id="21507" name="Line 3"/>
          <p:cNvSpPr>
            <a:spLocks noChangeShapeType="1"/>
          </p:cNvSpPr>
          <p:nvPr/>
        </p:nvSpPr>
        <p:spPr bwMode="auto">
          <a:xfrm>
            <a:off x="0" y="849313"/>
            <a:ext cx="9144000" cy="0"/>
          </a:xfrm>
          <a:prstGeom prst="line">
            <a:avLst/>
          </a:prstGeom>
          <a:noFill/>
          <a:ln w="76200" cmpd="tri">
            <a:solidFill>
              <a:srgbClr val="00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508" name="Rectangle 4"/>
          <p:cNvSpPr>
            <a:spLocks noChangeArrowheads="1"/>
          </p:cNvSpPr>
          <p:nvPr/>
        </p:nvSpPr>
        <p:spPr bwMode="auto">
          <a:xfrm>
            <a:off x="0" y="0"/>
            <a:ext cx="8621713" cy="754063"/>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4069" name="Rectangle 5"/>
          <p:cNvSpPr>
            <a:spLocks noChangeArrowheads="1"/>
          </p:cNvSpPr>
          <p:nvPr/>
        </p:nvSpPr>
        <p:spPr bwMode="auto">
          <a:xfrm>
            <a:off x="25400" y="12700"/>
            <a:ext cx="3740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3600" b="1">
                <a:solidFill>
                  <a:schemeClr val="bg1"/>
                </a:solidFill>
                <a:effectLst>
                  <a:outerShdw blurRad="38100" dist="38100" dir="2700000" algn="tl">
                    <a:srgbClr val="C0C0C0"/>
                  </a:outerShdw>
                </a:effectLst>
                <a:latin typeface="Corbel" pitchFamily="34" charset="0"/>
              </a:rPr>
              <a:t>Ch7: </a:t>
            </a:r>
            <a:r>
              <a:rPr lang="en-US" sz="3600" b="1">
                <a:solidFill>
                  <a:schemeClr val="bg1"/>
                </a:solidFill>
                <a:latin typeface="Corbel" pitchFamily="34" charset="0"/>
              </a:rPr>
              <a:t>An Inquiry,…</a:t>
            </a:r>
          </a:p>
        </p:txBody>
      </p:sp>
      <p:sp>
        <p:nvSpPr>
          <p:cNvPr id="21510" name="AutoShape 6"/>
          <p:cNvSpPr>
            <a:spLocks noChangeArrowheads="1"/>
          </p:cNvSpPr>
          <p:nvPr/>
        </p:nvSpPr>
        <p:spPr bwMode="auto">
          <a:xfrm>
            <a:off x="4005263" y="0"/>
            <a:ext cx="5138737" cy="757238"/>
          </a:xfrm>
          <a:prstGeom prst="homePlate">
            <a:avLst>
              <a:gd name="adj" fmla="val 60478"/>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11" name="Text Box 7"/>
          <p:cNvSpPr txBox="1">
            <a:spLocks noChangeArrowheads="1"/>
          </p:cNvSpPr>
          <p:nvPr/>
        </p:nvSpPr>
        <p:spPr bwMode="auto">
          <a:xfrm>
            <a:off x="4062413" y="-42863"/>
            <a:ext cx="5038725" cy="822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spcBef>
                <a:spcPct val="50000"/>
              </a:spcBef>
            </a:pPr>
            <a:r>
              <a:rPr lang="en-US" sz="2400" b="1">
                <a:solidFill>
                  <a:schemeClr val="bg1"/>
                </a:solidFill>
                <a:latin typeface="Corbel" pitchFamily="34" charset="0"/>
              </a:rPr>
              <a:t>Questions for Eliciting User Requirements</a:t>
            </a:r>
          </a:p>
        </p:txBody>
      </p:sp>
      <p:grpSp>
        <p:nvGrpSpPr>
          <p:cNvPr id="21512" name="Group 10"/>
          <p:cNvGrpSpPr>
            <a:grpSpLocks/>
          </p:cNvGrpSpPr>
          <p:nvPr/>
        </p:nvGrpSpPr>
        <p:grpSpPr bwMode="auto">
          <a:xfrm>
            <a:off x="7153275" y="5837238"/>
            <a:ext cx="1408113" cy="700087"/>
            <a:chOff x="3619" y="3906"/>
            <a:chExt cx="887" cy="441"/>
          </a:xfrm>
        </p:grpSpPr>
        <p:sp>
          <p:nvSpPr>
            <p:cNvPr id="21513" name="AutoShape 9"/>
            <p:cNvSpPr>
              <a:spLocks noChangeArrowheads="1"/>
            </p:cNvSpPr>
            <p:nvPr/>
          </p:nvSpPr>
          <p:spPr bwMode="auto">
            <a:xfrm>
              <a:off x="3619" y="3906"/>
              <a:ext cx="887" cy="441"/>
            </a:xfrm>
            <a:prstGeom prst="rightArrow">
              <a:avLst>
                <a:gd name="adj1" fmla="val 50000"/>
                <a:gd name="adj2" fmla="val 50283"/>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14" name="Text Box 8"/>
            <p:cNvSpPr txBox="1">
              <a:spLocks noChangeArrowheads="1"/>
            </p:cNvSpPr>
            <p:nvPr/>
          </p:nvSpPr>
          <p:spPr bwMode="auto">
            <a:xfrm>
              <a:off x="3638" y="3986"/>
              <a:ext cx="74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spcBef>
                  <a:spcPct val="50000"/>
                </a:spcBef>
              </a:pPr>
              <a:r>
                <a:rPr lang="en-US" sz="2000">
                  <a:solidFill>
                    <a:schemeClr val="bg1"/>
                  </a:solidFill>
                </a:rPr>
                <a:t>Continue</a:t>
              </a: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1"/>
          <p:cNvSpPr>
            <a:spLocks noChangeArrowheads="1"/>
          </p:cNvSpPr>
          <p:nvPr/>
        </p:nvSpPr>
        <p:spPr bwMode="auto">
          <a:xfrm>
            <a:off x="0" y="0"/>
            <a:ext cx="9144000" cy="754063"/>
          </a:xfrm>
          <a:prstGeom prst="rect">
            <a:avLst/>
          </a:prstGeom>
          <a:solidFill>
            <a:srgbClr val="0000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srgbClr val="1E4191"/>
              </a:solidFill>
            </a:endParaRPr>
          </a:p>
        </p:txBody>
      </p:sp>
      <p:sp>
        <p:nvSpPr>
          <p:cNvPr id="4099" name="Line 12"/>
          <p:cNvSpPr>
            <a:spLocks noChangeShapeType="1"/>
          </p:cNvSpPr>
          <p:nvPr/>
        </p:nvSpPr>
        <p:spPr bwMode="auto">
          <a:xfrm>
            <a:off x="0" y="820738"/>
            <a:ext cx="9144000" cy="0"/>
          </a:xfrm>
          <a:prstGeom prst="line">
            <a:avLst/>
          </a:prstGeom>
          <a:noFill/>
          <a:ln w="76200" cmpd="tri">
            <a:solidFill>
              <a:srgbClr val="0000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1149" name="Rectangle 13"/>
          <p:cNvSpPr>
            <a:spLocks noChangeArrowheads="1"/>
          </p:cNvSpPr>
          <p:nvPr/>
        </p:nvSpPr>
        <p:spPr bwMode="auto">
          <a:xfrm>
            <a:off x="0" y="1436688"/>
            <a:ext cx="9144000" cy="430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lnSpc>
                <a:spcPct val="90000"/>
              </a:lnSpc>
              <a:buClr>
                <a:srgbClr val="004880"/>
              </a:buClr>
              <a:defRPr/>
            </a:pPr>
            <a:r>
              <a:rPr lang="en-US" sz="2800" dirty="0">
                <a:solidFill>
                  <a:srgbClr val="3C73B9"/>
                </a:solidFill>
                <a:latin typeface="Corbel" pitchFamily="34" charset="0"/>
              </a:rPr>
              <a:t>Project success is dependent on the interaction the design team has with the customer.</a:t>
            </a:r>
          </a:p>
          <a:p>
            <a:pPr eaLnBrk="1" hangingPunct="1">
              <a:lnSpc>
                <a:spcPct val="90000"/>
              </a:lnSpc>
              <a:buClr>
                <a:srgbClr val="004880"/>
              </a:buClr>
              <a:defRPr/>
            </a:pPr>
            <a:endParaRPr lang="en-US" sz="2800" dirty="0">
              <a:solidFill>
                <a:srgbClr val="3C73B9"/>
              </a:solidFill>
              <a:latin typeface="Corbel" pitchFamily="34" charset="0"/>
            </a:endParaRPr>
          </a:p>
          <a:p>
            <a:pPr eaLnBrk="1" hangingPunct="1">
              <a:lnSpc>
                <a:spcPct val="90000"/>
              </a:lnSpc>
              <a:buClr>
                <a:srgbClr val="004880"/>
              </a:buClr>
              <a:defRPr/>
            </a:pPr>
            <a:endParaRPr lang="en-US" sz="2800" dirty="0">
              <a:solidFill>
                <a:srgbClr val="3C73B9"/>
              </a:solidFill>
              <a:latin typeface="Corbel" pitchFamily="34" charset="0"/>
            </a:endParaRPr>
          </a:p>
          <a:p>
            <a:pPr marL="457200" indent="-457200" eaLnBrk="1" hangingPunct="1">
              <a:lnSpc>
                <a:spcPct val="90000"/>
              </a:lnSpc>
              <a:buClr>
                <a:srgbClr val="004880"/>
              </a:buClr>
              <a:buFont typeface="Wingdings" pitchFamily="2" charset="2"/>
              <a:buChar char="q"/>
              <a:defRPr/>
            </a:pPr>
            <a:r>
              <a:rPr lang="en-US" sz="3600" dirty="0">
                <a:solidFill>
                  <a:srgbClr val="3C73B9"/>
                </a:solidFill>
                <a:latin typeface="Corbel" pitchFamily="34" charset="0"/>
              </a:rPr>
              <a:t>Who can we talk to?</a:t>
            </a:r>
          </a:p>
          <a:p>
            <a:pPr marL="457200" indent="-457200" eaLnBrk="1" hangingPunct="1">
              <a:lnSpc>
                <a:spcPct val="90000"/>
              </a:lnSpc>
              <a:buClr>
                <a:srgbClr val="004880"/>
              </a:buClr>
              <a:buFont typeface="Wingdings" pitchFamily="2" charset="2"/>
              <a:buChar char="q"/>
              <a:defRPr/>
            </a:pPr>
            <a:r>
              <a:rPr lang="en-US" sz="3600" dirty="0">
                <a:solidFill>
                  <a:srgbClr val="3C73B9"/>
                </a:solidFill>
                <a:latin typeface="Corbel" pitchFamily="34" charset="0"/>
              </a:rPr>
              <a:t>What shall we ask?</a:t>
            </a:r>
          </a:p>
          <a:p>
            <a:pPr marL="457200" indent="-457200" eaLnBrk="1" hangingPunct="1">
              <a:lnSpc>
                <a:spcPct val="90000"/>
              </a:lnSpc>
              <a:buClr>
                <a:srgbClr val="004880"/>
              </a:buClr>
              <a:buFont typeface="Wingdings" pitchFamily="2" charset="2"/>
              <a:buChar char="q"/>
              <a:defRPr/>
            </a:pPr>
            <a:r>
              <a:rPr lang="en-US" sz="3600" dirty="0">
                <a:solidFill>
                  <a:srgbClr val="3C73B9"/>
                </a:solidFill>
                <a:latin typeface="Corbel" pitchFamily="34" charset="0"/>
              </a:rPr>
              <a:t>How do we know we have got it right?</a:t>
            </a:r>
          </a:p>
          <a:p>
            <a:pPr eaLnBrk="1" hangingPunct="1">
              <a:lnSpc>
                <a:spcPct val="90000"/>
              </a:lnSpc>
              <a:buClr>
                <a:srgbClr val="004880"/>
              </a:buClr>
              <a:defRPr/>
            </a:pPr>
            <a:endParaRPr lang="en-US" sz="2800" dirty="0">
              <a:solidFill>
                <a:srgbClr val="3C73B9"/>
              </a:solidFill>
              <a:latin typeface="Corbel" pitchFamily="34" charset="0"/>
            </a:endParaRPr>
          </a:p>
          <a:p>
            <a:pPr eaLnBrk="1" hangingPunct="1">
              <a:lnSpc>
                <a:spcPct val="90000"/>
              </a:lnSpc>
              <a:buClr>
                <a:srgbClr val="004880"/>
              </a:buClr>
              <a:defRPr/>
            </a:pPr>
            <a:endParaRPr lang="en-US" sz="2800" dirty="0">
              <a:solidFill>
                <a:srgbClr val="3C73B9"/>
              </a:solidFill>
              <a:latin typeface="Corbel" pitchFamily="34" charset="0"/>
            </a:endParaRPr>
          </a:p>
          <a:p>
            <a:pPr eaLnBrk="1" hangingPunct="1">
              <a:lnSpc>
                <a:spcPct val="90000"/>
              </a:lnSpc>
              <a:buClr>
                <a:srgbClr val="004880"/>
              </a:buClr>
              <a:defRPr/>
            </a:pPr>
            <a:endParaRPr lang="en-US" sz="2800" dirty="0">
              <a:solidFill>
                <a:srgbClr val="3C73B9"/>
              </a:solidFill>
              <a:latin typeface="Corbel" pitchFamily="34" charset="0"/>
            </a:endParaRPr>
          </a:p>
        </p:txBody>
      </p:sp>
      <p:sp>
        <p:nvSpPr>
          <p:cNvPr id="731141" name="Rectangle 5"/>
          <p:cNvSpPr>
            <a:spLocks noGrp="1" noChangeArrowheads="1"/>
          </p:cNvSpPr>
          <p:nvPr>
            <p:ph type="subTitle" idx="1"/>
          </p:nvPr>
        </p:nvSpPr>
        <p:spPr>
          <a:xfrm>
            <a:off x="0" y="0"/>
            <a:ext cx="8467725" cy="1528763"/>
          </a:xfrm>
        </p:spPr>
        <p:txBody>
          <a:bodyPr/>
          <a:lstStyle/>
          <a:p>
            <a:pPr marL="0" indent="0" eaLnBrk="1" hangingPunct="1">
              <a:defRPr/>
            </a:pPr>
            <a:r>
              <a:rPr lang="en-US" dirty="0" smtClean="0">
                <a:solidFill>
                  <a:schemeClr val="accent3"/>
                </a:solidFill>
                <a:effectLst>
                  <a:outerShdw blurRad="38100" dist="38100" dir="2700000" algn="tl">
                    <a:srgbClr val="C0C0C0"/>
                  </a:outerShdw>
                </a:effectLst>
                <a:latin typeface="Corbel" pitchFamily="34" charset="0"/>
              </a:rPr>
              <a:t>On Customer Interactions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body" idx="1"/>
          </p:nvPr>
        </p:nvSpPr>
        <p:spPr>
          <a:xfrm>
            <a:off x="366713" y="1243013"/>
            <a:ext cx="8777287" cy="5614987"/>
          </a:xfrm>
        </p:spPr>
        <p:txBody>
          <a:bodyPr/>
          <a:lstStyle/>
          <a:p>
            <a:pPr marL="0" indent="0" eaLnBrk="1" hangingPunct="1">
              <a:buFont typeface="Wingdings" pitchFamily="2" charset="2"/>
              <a:buNone/>
            </a:pPr>
            <a:r>
              <a:rPr lang="en-US" smtClean="0">
                <a:solidFill>
                  <a:schemeClr val="tx1"/>
                </a:solidFill>
                <a:latin typeface="Corbel" pitchFamily="34" charset="0"/>
              </a:rPr>
              <a:t>To gain user requirements, ask stakeholders:</a:t>
            </a:r>
            <a:endParaRPr lang="en-US" sz="2800" smtClean="0">
              <a:solidFill>
                <a:schemeClr val="tx1"/>
              </a:solidFill>
              <a:latin typeface="Corbel" pitchFamily="34" charset="0"/>
            </a:endParaRPr>
          </a:p>
          <a:p>
            <a:pPr lvl="2" eaLnBrk="1" hangingPunct="1">
              <a:buFont typeface="Wingdings" pitchFamily="2" charset="2"/>
              <a:buChar char="q"/>
            </a:pPr>
            <a:r>
              <a:rPr lang="en-US" sz="2400" smtClean="0">
                <a:solidFill>
                  <a:schemeClr val="tx1"/>
                </a:solidFill>
                <a:latin typeface="Corbel" pitchFamily="34" charset="0"/>
              </a:rPr>
              <a:t> How is the product you envision similar to the way you do business now? How should it be different?</a:t>
            </a:r>
          </a:p>
          <a:p>
            <a:pPr lvl="2" eaLnBrk="1" hangingPunct="1">
              <a:buFont typeface="Wingdings" pitchFamily="2" charset="2"/>
              <a:buChar char="q"/>
            </a:pPr>
            <a:r>
              <a:rPr lang="en-US" sz="2400" smtClean="0">
                <a:solidFill>
                  <a:schemeClr val="tx1"/>
                </a:solidFill>
                <a:latin typeface="Corbel" pitchFamily="34" charset="0"/>
              </a:rPr>
              <a:t> What aspects of the current product or business process do you want to retain? To replace?</a:t>
            </a:r>
          </a:p>
          <a:p>
            <a:pPr lvl="2" eaLnBrk="1" hangingPunct="1">
              <a:buFont typeface="Wingdings" pitchFamily="2" charset="2"/>
              <a:buChar char="q"/>
            </a:pPr>
            <a:r>
              <a:rPr lang="en-US" sz="2400" smtClean="0">
                <a:solidFill>
                  <a:schemeClr val="tx1"/>
                </a:solidFill>
                <a:latin typeface="Corbel" pitchFamily="34" charset="0"/>
              </a:rPr>
              <a:t> Which aspects of the product are most critical to creating business value?</a:t>
            </a:r>
          </a:p>
          <a:p>
            <a:pPr lvl="2" eaLnBrk="1" hangingPunct="1">
              <a:buFont typeface="Wingdings" pitchFamily="2" charset="2"/>
              <a:buChar char="q"/>
            </a:pPr>
            <a:r>
              <a:rPr lang="en-US" sz="2400" smtClean="0">
                <a:solidFill>
                  <a:schemeClr val="tx1"/>
                </a:solidFill>
                <a:latin typeface="Corbel" pitchFamily="34" charset="0"/>
              </a:rPr>
              <a:t> What aspect of the product most excites you?</a:t>
            </a:r>
          </a:p>
          <a:p>
            <a:pPr lvl="2" eaLnBrk="1" hangingPunct="1">
              <a:buFont typeface="Wingdings" pitchFamily="2" charset="2"/>
              <a:buChar char="q"/>
            </a:pPr>
            <a:r>
              <a:rPr lang="en-US" sz="2400" smtClean="0">
                <a:solidFill>
                  <a:schemeClr val="tx1"/>
                </a:solidFill>
                <a:latin typeface="Corbel" pitchFamily="34" charset="0"/>
              </a:rPr>
              <a:t> What aspect of the product will be most valuable to you? Least valuable?</a:t>
            </a:r>
          </a:p>
          <a:p>
            <a:pPr lvl="2" eaLnBrk="1" hangingPunct="1">
              <a:buFont typeface="Wingdings" pitchFamily="2" charset="2"/>
              <a:buChar char="q"/>
            </a:pPr>
            <a:r>
              <a:rPr lang="en-US" sz="2400" smtClean="0">
                <a:solidFill>
                  <a:schemeClr val="tx1"/>
                </a:solidFill>
                <a:latin typeface="Corbel" pitchFamily="34" charset="0"/>
              </a:rPr>
              <a:t> What is most important to you about the product?</a:t>
            </a:r>
          </a:p>
          <a:p>
            <a:pPr lvl="2" eaLnBrk="1" hangingPunct="1">
              <a:buFont typeface="Wingdings" pitchFamily="2" charset="2"/>
              <a:buChar char="q"/>
            </a:pPr>
            <a:r>
              <a:rPr lang="en-US" sz="2400" smtClean="0">
                <a:solidFill>
                  <a:schemeClr val="tx1"/>
                </a:solidFill>
                <a:latin typeface="Corbel" pitchFamily="34" charset="0"/>
              </a:rPr>
              <a:t> How would you judge whether the product is a success?</a:t>
            </a:r>
          </a:p>
          <a:p>
            <a:pPr lvl="2" eaLnBrk="1" hangingPunct="1">
              <a:buFont typeface="Wingdings" pitchFamily="2" charset="2"/>
              <a:buChar char="q"/>
            </a:pPr>
            <a:r>
              <a:rPr lang="en-US" sz="2400" smtClean="0">
                <a:solidFill>
                  <a:schemeClr val="tx1"/>
                </a:solidFill>
                <a:latin typeface="Corbel" pitchFamily="34" charset="0"/>
              </a:rPr>
              <a:t> Can you describe the environment in which the product will be used?</a:t>
            </a:r>
          </a:p>
        </p:txBody>
      </p:sp>
      <p:sp>
        <p:nvSpPr>
          <p:cNvPr id="22531" name="Line 3"/>
          <p:cNvSpPr>
            <a:spLocks noChangeShapeType="1"/>
          </p:cNvSpPr>
          <p:nvPr/>
        </p:nvSpPr>
        <p:spPr bwMode="auto">
          <a:xfrm>
            <a:off x="0" y="849313"/>
            <a:ext cx="9144000" cy="0"/>
          </a:xfrm>
          <a:prstGeom prst="line">
            <a:avLst/>
          </a:prstGeom>
          <a:noFill/>
          <a:ln w="76200" cmpd="tri">
            <a:solidFill>
              <a:srgbClr val="00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532" name="Rectangle 4"/>
          <p:cNvSpPr>
            <a:spLocks noChangeArrowheads="1"/>
          </p:cNvSpPr>
          <p:nvPr/>
        </p:nvSpPr>
        <p:spPr bwMode="auto">
          <a:xfrm>
            <a:off x="0" y="0"/>
            <a:ext cx="8621713" cy="754063"/>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6357" name="Rectangle 5"/>
          <p:cNvSpPr>
            <a:spLocks noChangeArrowheads="1"/>
          </p:cNvSpPr>
          <p:nvPr/>
        </p:nvSpPr>
        <p:spPr bwMode="auto">
          <a:xfrm>
            <a:off x="25400" y="12700"/>
            <a:ext cx="3740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3600" b="1">
                <a:solidFill>
                  <a:schemeClr val="bg1"/>
                </a:solidFill>
                <a:effectLst>
                  <a:outerShdw blurRad="38100" dist="38100" dir="2700000" algn="tl">
                    <a:srgbClr val="C0C0C0"/>
                  </a:outerShdw>
                </a:effectLst>
                <a:latin typeface="Corbel" pitchFamily="34" charset="0"/>
              </a:rPr>
              <a:t>Ch7: </a:t>
            </a:r>
            <a:r>
              <a:rPr lang="en-US" sz="3600" b="1">
                <a:solidFill>
                  <a:schemeClr val="bg1"/>
                </a:solidFill>
                <a:latin typeface="Corbel" pitchFamily="34" charset="0"/>
              </a:rPr>
              <a:t>An Inquiry,…</a:t>
            </a:r>
          </a:p>
        </p:txBody>
      </p:sp>
      <p:sp>
        <p:nvSpPr>
          <p:cNvPr id="22534" name="AutoShape 6"/>
          <p:cNvSpPr>
            <a:spLocks noChangeArrowheads="1"/>
          </p:cNvSpPr>
          <p:nvPr/>
        </p:nvSpPr>
        <p:spPr bwMode="auto">
          <a:xfrm>
            <a:off x="4005263" y="0"/>
            <a:ext cx="5138737" cy="757238"/>
          </a:xfrm>
          <a:prstGeom prst="homePlate">
            <a:avLst>
              <a:gd name="adj" fmla="val 60478"/>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35" name="Text Box 7"/>
          <p:cNvSpPr txBox="1">
            <a:spLocks noChangeArrowheads="1"/>
          </p:cNvSpPr>
          <p:nvPr/>
        </p:nvSpPr>
        <p:spPr bwMode="auto">
          <a:xfrm>
            <a:off x="4062413" y="-42863"/>
            <a:ext cx="5038725" cy="822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spcBef>
                <a:spcPct val="50000"/>
              </a:spcBef>
            </a:pPr>
            <a:r>
              <a:rPr lang="en-US" sz="2400" b="1">
                <a:solidFill>
                  <a:schemeClr val="bg1"/>
                </a:solidFill>
                <a:latin typeface="Corbel" pitchFamily="34" charset="0"/>
              </a:rPr>
              <a:t>Questions for Eliciting User Requirements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body" idx="1"/>
          </p:nvPr>
        </p:nvSpPr>
        <p:spPr>
          <a:xfrm>
            <a:off x="366713" y="1243013"/>
            <a:ext cx="8777287" cy="3887787"/>
          </a:xfrm>
        </p:spPr>
        <p:txBody>
          <a:bodyPr/>
          <a:lstStyle/>
          <a:p>
            <a:pPr marL="0" indent="0" eaLnBrk="1" hangingPunct="1">
              <a:buFont typeface="Wingdings" pitchFamily="2" charset="2"/>
              <a:buChar char="q"/>
            </a:pPr>
            <a:r>
              <a:rPr lang="en-US" sz="2800" smtClean="0">
                <a:latin typeface="Corbel" pitchFamily="34" charset="0"/>
              </a:rPr>
              <a:t> </a:t>
            </a:r>
            <a:r>
              <a:rPr lang="en-US" sz="2800" smtClean="0">
                <a:solidFill>
                  <a:srgbClr val="00CC00"/>
                </a:solidFill>
                <a:latin typeface="Corbel" pitchFamily="34" charset="0"/>
              </a:rPr>
              <a:t>Open-Ended Questions </a:t>
            </a:r>
            <a:r>
              <a:rPr lang="en-US" sz="2800" smtClean="0">
                <a:solidFill>
                  <a:srgbClr val="000000"/>
                </a:solidFill>
                <a:latin typeface="Corbel" pitchFamily="34" charset="0"/>
              </a:rPr>
              <a:t>stimulate the thinking of the users…”</a:t>
            </a:r>
            <a:r>
              <a:rPr lang="en-US" sz="2800" smtClean="0">
                <a:solidFill>
                  <a:srgbClr val="00B050"/>
                </a:solidFill>
                <a:latin typeface="Corbel" pitchFamily="34" charset="0"/>
              </a:rPr>
              <a:t>out-of-the-box</a:t>
            </a:r>
            <a:r>
              <a:rPr lang="en-US" sz="2800" smtClean="0">
                <a:solidFill>
                  <a:srgbClr val="000000"/>
                </a:solidFill>
                <a:latin typeface="Corbel" pitchFamily="34" charset="0"/>
              </a:rPr>
              <a:t>” thinking</a:t>
            </a:r>
          </a:p>
          <a:p>
            <a:pPr marL="0" indent="0" eaLnBrk="1" hangingPunct="1">
              <a:buFont typeface="Wingdings" pitchFamily="2" charset="2"/>
              <a:buChar char="q"/>
            </a:pPr>
            <a:r>
              <a:rPr lang="en-US" sz="2800" smtClean="0">
                <a:solidFill>
                  <a:srgbClr val="00CC00"/>
                </a:solidFill>
                <a:latin typeface="Corbel" pitchFamily="34" charset="0"/>
              </a:rPr>
              <a:t> Open-ended questions </a:t>
            </a:r>
            <a:r>
              <a:rPr lang="en-US" sz="2800" smtClean="0">
                <a:solidFill>
                  <a:srgbClr val="000000"/>
                </a:solidFill>
                <a:latin typeface="Corbel" pitchFamily="34" charset="0"/>
              </a:rPr>
              <a:t>are</a:t>
            </a:r>
            <a:r>
              <a:rPr lang="en-US" sz="2800" smtClean="0">
                <a:solidFill>
                  <a:srgbClr val="00CC00"/>
                </a:solidFill>
                <a:latin typeface="Corbel" pitchFamily="34" charset="0"/>
              </a:rPr>
              <a:t> “context free” </a:t>
            </a:r>
            <a:r>
              <a:rPr lang="en-US" sz="2800" smtClean="0">
                <a:solidFill>
                  <a:srgbClr val="000000"/>
                </a:solidFill>
                <a:latin typeface="Corbel" pitchFamily="34" charset="0"/>
              </a:rPr>
              <a:t>questions used to explore </a:t>
            </a:r>
            <a:r>
              <a:rPr lang="en-US" sz="2800" smtClean="0">
                <a:solidFill>
                  <a:srgbClr val="92D050"/>
                </a:solidFill>
                <a:latin typeface="Corbel" pitchFamily="34" charset="0"/>
              </a:rPr>
              <a:t>any missing requirements </a:t>
            </a:r>
            <a:r>
              <a:rPr lang="en-US" sz="2800" smtClean="0">
                <a:solidFill>
                  <a:srgbClr val="000000"/>
                </a:solidFill>
                <a:latin typeface="Corbel" pitchFamily="34" charset="0"/>
              </a:rPr>
              <a:t>and </a:t>
            </a:r>
            <a:r>
              <a:rPr lang="en-US" sz="2800" smtClean="0">
                <a:solidFill>
                  <a:srgbClr val="92D050"/>
                </a:solidFill>
                <a:latin typeface="Corbel" pitchFamily="34" charset="0"/>
              </a:rPr>
              <a:t>unstated assumptions</a:t>
            </a:r>
            <a:r>
              <a:rPr lang="en-US" sz="2800" smtClean="0">
                <a:solidFill>
                  <a:srgbClr val="000000"/>
                </a:solidFill>
                <a:latin typeface="Corbel" pitchFamily="34" charset="0"/>
              </a:rPr>
              <a:t>.</a:t>
            </a:r>
          </a:p>
          <a:p>
            <a:pPr marL="0" indent="0" eaLnBrk="1" hangingPunct="1">
              <a:buFont typeface="Wingdings" pitchFamily="2" charset="2"/>
              <a:buChar char="q"/>
            </a:pPr>
            <a:r>
              <a:rPr lang="en-US" sz="2800" smtClean="0">
                <a:solidFill>
                  <a:srgbClr val="000000"/>
                </a:solidFill>
                <a:latin typeface="Corbel" pitchFamily="34" charset="0"/>
              </a:rPr>
              <a:t> </a:t>
            </a:r>
            <a:r>
              <a:rPr lang="en-US" sz="2800" smtClean="0">
                <a:solidFill>
                  <a:srgbClr val="92D050"/>
                </a:solidFill>
                <a:latin typeface="Corbel" pitchFamily="34" charset="0"/>
              </a:rPr>
              <a:t>Open-Ended Questions </a:t>
            </a:r>
            <a:r>
              <a:rPr lang="en-US" sz="2800" smtClean="0">
                <a:solidFill>
                  <a:srgbClr val="000000"/>
                </a:solidFill>
                <a:latin typeface="Corbel" pitchFamily="34" charset="0"/>
              </a:rPr>
              <a:t>can be:</a:t>
            </a:r>
          </a:p>
          <a:p>
            <a:pPr lvl="2" eaLnBrk="1" hangingPunct="1">
              <a:buFont typeface="Wingdings" pitchFamily="2" charset="2"/>
              <a:buChar char="q"/>
            </a:pPr>
            <a:r>
              <a:rPr lang="en-US" sz="2800" smtClean="0">
                <a:solidFill>
                  <a:srgbClr val="000000"/>
                </a:solidFill>
                <a:latin typeface="Corbel" pitchFamily="34" charset="0"/>
              </a:rPr>
              <a:t> Is there anything else that I should know? </a:t>
            </a:r>
          </a:p>
          <a:p>
            <a:pPr lvl="2" eaLnBrk="1" hangingPunct="1">
              <a:buFont typeface="Wingdings" pitchFamily="2" charset="2"/>
              <a:buChar char="q"/>
            </a:pPr>
            <a:r>
              <a:rPr lang="en-US" sz="2800" smtClean="0">
                <a:solidFill>
                  <a:srgbClr val="000000"/>
                </a:solidFill>
                <a:latin typeface="Corbel" pitchFamily="34" charset="0"/>
              </a:rPr>
              <a:t> Is there anything else that I should be asking you?</a:t>
            </a:r>
          </a:p>
        </p:txBody>
      </p:sp>
      <p:sp>
        <p:nvSpPr>
          <p:cNvPr id="23555" name="Line 3"/>
          <p:cNvSpPr>
            <a:spLocks noChangeShapeType="1"/>
          </p:cNvSpPr>
          <p:nvPr/>
        </p:nvSpPr>
        <p:spPr bwMode="auto">
          <a:xfrm>
            <a:off x="0" y="849313"/>
            <a:ext cx="9144000" cy="0"/>
          </a:xfrm>
          <a:prstGeom prst="line">
            <a:avLst/>
          </a:prstGeom>
          <a:noFill/>
          <a:ln w="76200" cmpd="tri">
            <a:solidFill>
              <a:srgbClr val="00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556" name="Rectangle 4"/>
          <p:cNvSpPr>
            <a:spLocks noChangeArrowheads="1"/>
          </p:cNvSpPr>
          <p:nvPr/>
        </p:nvSpPr>
        <p:spPr bwMode="auto">
          <a:xfrm>
            <a:off x="0" y="0"/>
            <a:ext cx="8621713" cy="754063"/>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6117" name="Rectangle 5"/>
          <p:cNvSpPr>
            <a:spLocks noChangeArrowheads="1"/>
          </p:cNvSpPr>
          <p:nvPr/>
        </p:nvSpPr>
        <p:spPr bwMode="auto">
          <a:xfrm>
            <a:off x="25400" y="12700"/>
            <a:ext cx="3740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3600" b="1">
                <a:solidFill>
                  <a:schemeClr val="bg1"/>
                </a:solidFill>
                <a:effectLst>
                  <a:outerShdw blurRad="38100" dist="38100" dir="2700000" algn="tl">
                    <a:srgbClr val="C0C0C0"/>
                  </a:outerShdw>
                </a:effectLst>
                <a:latin typeface="Corbel" pitchFamily="34" charset="0"/>
              </a:rPr>
              <a:t>Ch7: </a:t>
            </a:r>
            <a:r>
              <a:rPr lang="en-US" sz="3600" b="1">
                <a:solidFill>
                  <a:schemeClr val="bg1"/>
                </a:solidFill>
                <a:latin typeface="Corbel" pitchFamily="34" charset="0"/>
              </a:rPr>
              <a:t>An Inquiry,…</a:t>
            </a:r>
          </a:p>
        </p:txBody>
      </p:sp>
      <p:sp>
        <p:nvSpPr>
          <p:cNvPr id="23558" name="AutoShape 6"/>
          <p:cNvSpPr>
            <a:spLocks noChangeArrowheads="1"/>
          </p:cNvSpPr>
          <p:nvPr/>
        </p:nvSpPr>
        <p:spPr bwMode="auto">
          <a:xfrm>
            <a:off x="4005263" y="0"/>
            <a:ext cx="5138737" cy="757238"/>
          </a:xfrm>
          <a:prstGeom prst="homePlate">
            <a:avLst>
              <a:gd name="adj" fmla="val 60478"/>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59" name="Text Box 7"/>
          <p:cNvSpPr txBox="1">
            <a:spLocks noChangeArrowheads="1"/>
          </p:cNvSpPr>
          <p:nvPr/>
        </p:nvSpPr>
        <p:spPr bwMode="auto">
          <a:xfrm>
            <a:off x="4062413" y="128588"/>
            <a:ext cx="50387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spcBef>
                <a:spcPct val="50000"/>
              </a:spcBef>
            </a:pPr>
            <a:r>
              <a:rPr lang="en-US" sz="2400" b="1">
                <a:solidFill>
                  <a:schemeClr val="bg1"/>
                </a:solidFill>
                <a:latin typeface="Corbel" pitchFamily="34" charset="0"/>
              </a:rPr>
              <a:t>Open-Ended Questions</a:t>
            </a:r>
          </a:p>
        </p:txBody>
      </p:sp>
      <p:sp>
        <p:nvSpPr>
          <p:cNvPr id="23560" name="Rectangle 1"/>
          <p:cNvSpPr>
            <a:spLocks noChangeArrowheads="1"/>
          </p:cNvSpPr>
          <p:nvPr/>
        </p:nvSpPr>
        <p:spPr bwMode="auto">
          <a:xfrm>
            <a:off x="942975" y="5267325"/>
            <a:ext cx="7258050" cy="954088"/>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i="1">
                <a:solidFill>
                  <a:schemeClr val="bg1"/>
                </a:solidFill>
                <a:latin typeface="Corbel" pitchFamily="34" charset="0"/>
              </a:rPr>
              <a:t>Now that the user has “thought out-of the box”, what next?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body" idx="1"/>
          </p:nvPr>
        </p:nvSpPr>
        <p:spPr>
          <a:xfrm>
            <a:off x="366713" y="1243013"/>
            <a:ext cx="8777287" cy="4983162"/>
          </a:xfrm>
        </p:spPr>
        <p:txBody>
          <a:bodyPr/>
          <a:lstStyle/>
          <a:p>
            <a:pPr marL="0" indent="0" eaLnBrk="1" hangingPunct="1"/>
            <a:r>
              <a:rPr lang="en-US" sz="2800" smtClean="0">
                <a:solidFill>
                  <a:srgbClr val="000000"/>
                </a:solidFill>
                <a:latin typeface="Corbel" pitchFamily="34" charset="0"/>
              </a:rPr>
              <a:t>The development team should ask </a:t>
            </a:r>
            <a:r>
              <a:rPr lang="en-US" sz="2800" smtClean="0">
                <a:solidFill>
                  <a:srgbClr val="00CC00"/>
                </a:solidFill>
                <a:latin typeface="Corbel" pitchFamily="34" charset="0"/>
              </a:rPr>
              <a:t>“WHY” a lot </a:t>
            </a:r>
            <a:r>
              <a:rPr lang="en-US" sz="2800" smtClean="0">
                <a:solidFill>
                  <a:srgbClr val="000000"/>
                </a:solidFill>
                <a:latin typeface="Corbel" pitchFamily="34" charset="0"/>
              </a:rPr>
              <a:t>in order to:</a:t>
            </a:r>
          </a:p>
          <a:p>
            <a:pPr lvl="2" eaLnBrk="1" hangingPunct="1">
              <a:buFont typeface="Wingdings" pitchFamily="2" charset="2"/>
              <a:buChar char="q"/>
            </a:pPr>
            <a:r>
              <a:rPr lang="en-US" sz="2800" smtClean="0">
                <a:solidFill>
                  <a:srgbClr val="00CC00"/>
                </a:solidFill>
                <a:latin typeface="Corbel" pitchFamily="34" charset="0"/>
              </a:rPr>
              <a:t> </a:t>
            </a:r>
            <a:r>
              <a:rPr lang="en-US" sz="2600" smtClean="0">
                <a:solidFill>
                  <a:srgbClr val="00CC00"/>
                </a:solidFill>
                <a:latin typeface="Corbel" pitchFamily="34" charset="0"/>
              </a:rPr>
              <a:t>Discover business rules </a:t>
            </a:r>
            <a:r>
              <a:rPr lang="en-US" sz="2600" smtClean="0">
                <a:solidFill>
                  <a:srgbClr val="000000"/>
                </a:solidFill>
                <a:latin typeface="Corbel" pitchFamily="34" charset="0"/>
              </a:rPr>
              <a:t>that might not have been discussed previously</a:t>
            </a:r>
          </a:p>
          <a:p>
            <a:pPr lvl="2" eaLnBrk="1" hangingPunct="1">
              <a:buFont typeface="Wingdings" pitchFamily="2" charset="2"/>
              <a:buChar char="q"/>
            </a:pPr>
            <a:r>
              <a:rPr lang="en-US" sz="2600" smtClean="0">
                <a:solidFill>
                  <a:srgbClr val="00CC00"/>
                </a:solidFill>
                <a:latin typeface="Corbel" pitchFamily="34" charset="0"/>
              </a:rPr>
              <a:t> Surface assumptions held by the stakeholder </a:t>
            </a:r>
            <a:r>
              <a:rPr lang="en-US" sz="2600" smtClean="0">
                <a:solidFill>
                  <a:srgbClr val="000000"/>
                </a:solidFill>
                <a:latin typeface="Corbel" pitchFamily="34" charset="0"/>
              </a:rPr>
              <a:t>or identify conflicting assumptions held by different stakeholders</a:t>
            </a:r>
          </a:p>
          <a:p>
            <a:pPr lvl="2" eaLnBrk="1" hangingPunct="1">
              <a:buFont typeface="Wingdings" pitchFamily="2" charset="2"/>
              <a:buChar char="q"/>
            </a:pPr>
            <a:r>
              <a:rPr lang="en-US" sz="2600" smtClean="0">
                <a:solidFill>
                  <a:srgbClr val="00CC00"/>
                </a:solidFill>
                <a:latin typeface="Corbel" pitchFamily="34" charset="0"/>
              </a:rPr>
              <a:t> Reveal implicate requirements </a:t>
            </a:r>
            <a:r>
              <a:rPr lang="en-US" sz="2600" smtClean="0">
                <a:solidFill>
                  <a:srgbClr val="000000"/>
                </a:solidFill>
                <a:latin typeface="Corbel" pitchFamily="34" charset="0"/>
              </a:rPr>
              <a:t>not yet discussed</a:t>
            </a:r>
          </a:p>
          <a:p>
            <a:pPr lvl="2" eaLnBrk="1" hangingPunct="1">
              <a:buFont typeface="Wingdings" pitchFamily="2" charset="2"/>
              <a:buChar char="q"/>
            </a:pPr>
            <a:r>
              <a:rPr lang="en-US" sz="2600" smtClean="0">
                <a:solidFill>
                  <a:srgbClr val="00CC00"/>
                </a:solidFill>
                <a:latin typeface="Corbel" pitchFamily="34" charset="0"/>
              </a:rPr>
              <a:t> Identify the needs </a:t>
            </a:r>
            <a:r>
              <a:rPr lang="en-US" sz="2600" smtClean="0">
                <a:solidFill>
                  <a:srgbClr val="000000"/>
                </a:solidFill>
                <a:latin typeface="Corbel" pitchFamily="34" charset="0"/>
              </a:rPr>
              <a:t>behind the requirements</a:t>
            </a:r>
          </a:p>
          <a:p>
            <a:pPr lvl="2" eaLnBrk="1" hangingPunct="1">
              <a:buFont typeface="Wingdings" pitchFamily="2" charset="2"/>
              <a:buChar char="q"/>
            </a:pPr>
            <a:r>
              <a:rPr lang="en-US" sz="2600" smtClean="0">
                <a:solidFill>
                  <a:srgbClr val="00CC00"/>
                </a:solidFill>
                <a:latin typeface="Corbel" pitchFamily="34" charset="0"/>
              </a:rPr>
              <a:t> Uncover priority in the requirements </a:t>
            </a:r>
            <a:r>
              <a:rPr lang="en-US" sz="2600" smtClean="0">
                <a:solidFill>
                  <a:srgbClr val="000000"/>
                </a:solidFill>
                <a:latin typeface="Corbel" pitchFamily="34" charset="0"/>
              </a:rPr>
              <a:t>that can be overlooked by the design team</a:t>
            </a:r>
          </a:p>
          <a:p>
            <a:pPr lvl="2" eaLnBrk="1" hangingPunct="1">
              <a:buFont typeface="Wingdings" pitchFamily="2" charset="2"/>
              <a:buChar char="q"/>
            </a:pPr>
            <a:r>
              <a:rPr lang="en-US" sz="2600" smtClean="0">
                <a:solidFill>
                  <a:srgbClr val="00CC00"/>
                </a:solidFill>
                <a:latin typeface="Corbel" pitchFamily="34" charset="0"/>
              </a:rPr>
              <a:t> </a:t>
            </a:r>
            <a:r>
              <a:rPr lang="en-US" sz="2600" smtClean="0">
                <a:solidFill>
                  <a:srgbClr val="000000"/>
                </a:solidFill>
                <a:latin typeface="Corbel" pitchFamily="34" charset="0"/>
              </a:rPr>
              <a:t>Distinguish between </a:t>
            </a:r>
            <a:r>
              <a:rPr lang="en-US" sz="2600" smtClean="0">
                <a:solidFill>
                  <a:srgbClr val="00CC00"/>
                </a:solidFill>
                <a:latin typeface="Corbel" pitchFamily="34" charset="0"/>
              </a:rPr>
              <a:t>essential knowledge vs. extraneous information</a:t>
            </a:r>
          </a:p>
        </p:txBody>
      </p:sp>
      <p:sp>
        <p:nvSpPr>
          <p:cNvPr id="24579" name="Line 3"/>
          <p:cNvSpPr>
            <a:spLocks noChangeShapeType="1"/>
          </p:cNvSpPr>
          <p:nvPr/>
        </p:nvSpPr>
        <p:spPr bwMode="auto">
          <a:xfrm>
            <a:off x="0" y="849313"/>
            <a:ext cx="9144000" cy="0"/>
          </a:xfrm>
          <a:prstGeom prst="line">
            <a:avLst/>
          </a:prstGeom>
          <a:noFill/>
          <a:ln w="76200" cmpd="tri">
            <a:solidFill>
              <a:srgbClr val="00CC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580" name="Rectangle 4"/>
          <p:cNvSpPr>
            <a:spLocks noChangeArrowheads="1"/>
          </p:cNvSpPr>
          <p:nvPr/>
        </p:nvSpPr>
        <p:spPr bwMode="auto">
          <a:xfrm>
            <a:off x="0" y="0"/>
            <a:ext cx="8621713" cy="754063"/>
          </a:xfrm>
          <a:prstGeom prst="rect">
            <a:avLst/>
          </a:prstGeom>
          <a:solidFill>
            <a:srgbClr val="00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8165" name="Rectangle 5"/>
          <p:cNvSpPr>
            <a:spLocks noChangeArrowheads="1"/>
          </p:cNvSpPr>
          <p:nvPr/>
        </p:nvSpPr>
        <p:spPr bwMode="auto">
          <a:xfrm>
            <a:off x="25400" y="12700"/>
            <a:ext cx="3740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3600" b="1">
                <a:solidFill>
                  <a:schemeClr val="bg1"/>
                </a:solidFill>
                <a:effectLst>
                  <a:outerShdw blurRad="38100" dist="38100" dir="2700000" algn="tl">
                    <a:srgbClr val="C0C0C0"/>
                  </a:outerShdw>
                </a:effectLst>
                <a:latin typeface="Corbel" pitchFamily="34" charset="0"/>
              </a:rPr>
              <a:t>Ch7: </a:t>
            </a:r>
            <a:r>
              <a:rPr lang="en-US" sz="3600" b="1">
                <a:solidFill>
                  <a:schemeClr val="bg1"/>
                </a:solidFill>
                <a:latin typeface="Corbel" pitchFamily="34" charset="0"/>
              </a:rPr>
              <a:t>An Inquiry,…</a:t>
            </a:r>
          </a:p>
        </p:txBody>
      </p:sp>
      <p:sp>
        <p:nvSpPr>
          <p:cNvPr id="24582" name="AutoShape 6"/>
          <p:cNvSpPr>
            <a:spLocks noChangeArrowheads="1"/>
          </p:cNvSpPr>
          <p:nvPr/>
        </p:nvSpPr>
        <p:spPr bwMode="auto">
          <a:xfrm>
            <a:off x="4005263" y="0"/>
            <a:ext cx="5138737" cy="757238"/>
          </a:xfrm>
          <a:prstGeom prst="homePlate">
            <a:avLst>
              <a:gd name="adj" fmla="val 60478"/>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583" name="Text Box 7"/>
          <p:cNvSpPr txBox="1">
            <a:spLocks noChangeArrowheads="1"/>
          </p:cNvSpPr>
          <p:nvPr/>
        </p:nvSpPr>
        <p:spPr bwMode="auto">
          <a:xfrm>
            <a:off x="4062413" y="128588"/>
            <a:ext cx="50387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spcBef>
                <a:spcPct val="50000"/>
              </a:spcBef>
            </a:pPr>
            <a:r>
              <a:rPr lang="en-US" sz="2400" b="1">
                <a:solidFill>
                  <a:schemeClr val="bg1"/>
                </a:solidFill>
                <a:latin typeface="Corbel" pitchFamily="34" charset="0"/>
              </a:rPr>
              <a:t>Why Ask Why?</a:t>
            </a:r>
          </a:p>
        </p:txBody>
      </p:sp>
      <p:sp>
        <p:nvSpPr>
          <p:cNvPr id="24584" name="Rectangle 7"/>
          <p:cNvSpPr>
            <a:spLocks noChangeArrowheads="1"/>
          </p:cNvSpPr>
          <p:nvPr/>
        </p:nvSpPr>
        <p:spPr bwMode="auto">
          <a:xfrm>
            <a:off x="128588" y="5953125"/>
            <a:ext cx="8886825" cy="523875"/>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i="1">
                <a:solidFill>
                  <a:schemeClr val="bg1"/>
                </a:solidFill>
                <a:latin typeface="Corbel" pitchFamily="34" charset="0"/>
              </a:rPr>
              <a:t>Now that you have “the requirements”, what next?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9490" name="Rectangle 2"/>
          <p:cNvSpPr>
            <a:spLocks noGrp="1" noChangeArrowheads="1"/>
          </p:cNvSpPr>
          <p:nvPr>
            <p:ph type="title"/>
          </p:nvPr>
        </p:nvSpPr>
        <p:spPr>
          <a:xfrm>
            <a:off x="1511300" y="1622425"/>
            <a:ext cx="6804025" cy="1481138"/>
          </a:xfrm>
          <a:extLst>
            <a:ext uri="{909E8E84-426E-40DD-AFC4-6F175D3DCCD1}">
              <a14:hiddenFill xmlns:a14="http://schemas.microsoft.com/office/drawing/2010/main">
                <a:solidFill>
                  <a:schemeClr val="tx2"/>
                </a:solidFill>
              </a14:hiddenFill>
            </a:ext>
          </a:extLst>
        </p:spPr>
        <p:txBody>
          <a:bodyPr>
            <a:spAutoFit/>
          </a:bodyPr>
          <a:lstStyle/>
          <a:p>
            <a:pPr eaLnBrk="1" hangingPunct="1">
              <a:defRPr/>
            </a:pPr>
            <a:r>
              <a:rPr lang="en-US" sz="3600" b="1" smtClean="0">
                <a:solidFill>
                  <a:srgbClr val="CD0078"/>
                </a:solidFill>
                <a:effectLst>
                  <a:outerShdw blurRad="38100" dist="38100" dir="2700000" algn="tl">
                    <a:srgbClr val="C0C0C0"/>
                  </a:outerShdw>
                </a:effectLst>
                <a:latin typeface="Corbel" pitchFamily="34" charset="0"/>
              </a:rPr>
              <a:t>Chapter 8</a:t>
            </a:r>
            <a:br>
              <a:rPr lang="en-US" sz="3600" b="1" smtClean="0">
                <a:solidFill>
                  <a:srgbClr val="CD0078"/>
                </a:solidFill>
                <a:effectLst>
                  <a:outerShdw blurRad="38100" dist="38100" dir="2700000" algn="tl">
                    <a:srgbClr val="C0C0C0"/>
                  </a:outerShdw>
                </a:effectLst>
                <a:latin typeface="Corbel" pitchFamily="34" charset="0"/>
              </a:rPr>
            </a:br>
            <a:r>
              <a:rPr lang="en-US" sz="3600" b="1" smtClean="0">
                <a:solidFill>
                  <a:srgbClr val="CD0078"/>
                </a:solidFill>
                <a:effectLst>
                  <a:outerShdw blurRad="38100" dist="38100" dir="2700000" algn="tl">
                    <a:srgbClr val="C0C0C0"/>
                  </a:outerShdw>
                </a:effectLst>
                <a:latin typeface="Corbel" pitchFamily="34" charset="0"/>
              </a:rPr>
              <a:t/>
            </a:r>
            <a:br>
              <a:rPr lang="en-US" sz="3600" b="1" smtClean="0">
                <a:solidFill>
                  <a:srgbClr val="CD0078"/>
                </a:solidFill>
                <a:effectLst>
                  <a:outerShdw blurRad="38100" dist="38100" dir="2700000" algn="tl">
                    <a:srgbClr val="C0C0C0"/>
                  </a:outerShdw>
                </a:effectLst>
                <a:latin typeface="Corbel" pitchFamily="34" charset="0"/>
              </a:rPr>
            </a:br>
            <a:r>
              <a:rPr lang="en-US" sz="3600" b="1" smtClean="0">
                <a:solidFill>
                  <a:srgbClr val="CD0078"/>
                </a:solidFill>
                <a:latin typeface="Corbel" pitchFamily="34" charset="0"/>
              </a:rPr>
              <a:t>Two Eyes Aren’t Enough</a:t>
            </a:r>
          </a:p>
        </p:txBody>
      </p:sp>
      <p:sp>
        <p:nvSpPr>
          <p:cNvPr id="25603" name="Rectangle 3"/>
          <p:cNvSpPr>
            <a:spLocks noChangeArrowheads="1"/>
          </p:cNvSpPr>
          <p:nvPr/>
        </p:nvSpPr>
        <p:spPr bwMode="auto">
          <a:xfrm>
            <a:off x="0" y="0"/>
            <a:ext cx="1211263" cy="6858000"/>
          </a:xfrm>
          <a:prstGeom prst="rect">
            <a:avLst/>
          </a:prstGeom>
          <a:solidFill>
            <a:srgbClr val="CD0078"/>
          </a:solidFill>
          <a:ln w="9525">
            <a:solidFill>
              <a:srgbClr val="CD0078"/>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04" name="Line 4"/>
          <p:cNvSpPr>
            <a:spLocks noChangeShapeType="1"/>
          </p:cNvSpPr>
          <p:nvPr/>
        </p:nvSpPr>
        <p:spPr bwMode="auto">
          <a:xfrm>
            <a:off x="1344613" y="0"/>
            <a:ext cx="0" cy="6858000"/>
          </a:xfrm>
          <a:prstGeom prst="line">
            <a:avLst/>
          </a:prstGeom>
          <a:noFill/>
          <a:ln w="76200" cmpd="tri">
            <a:solidFill>
              <a:srgbClr val="CD007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25605" name="Group 8"/>
          <p:cNvGrpSpPr>
            <a:grpSpLocks/>
          </p:cNvGrpSpPr>
          <p:nvPr/>
        </p:nvGrpSpPr>
        <p:grpSpPr bwMode="auto">
          <a:xfrm>
            <a:off x="2206625" y="3533775"/>
            <a:ext cx="6642100" cy="2266950"/>
            <a:chOff x="1432" y="2226"/>
            <a:chExt cx="3814" cy="725"/>
          </a:xfrm>
        </p:grpSpPr>
        <p:sp>
          <p:nvSpPr>
            <p:cNvPr id="25606" name="Rectangle 6"/>
            <p:cNvSpPr>
              <a:spLocks noChangeArrowheads="1"/>
            </p:cNvSpPr>
            <p:nvPr/>
          </p:nvSpPr>
          <p:spPr bwMode="auto">
            <a:xfrm>
              <a:off x="1432" y="2226"/>
              <a:ext cx="3814" cy="498"/>
            </a:xfrm>
            <a:prstGeom prst="rect">
              <a:avLst/>
            </a:prstGeom>
            <a:noFill/>
            <a:ln w="76200" cap="rnd" cmpd="tri">
              <a:solidFill>
                <a:srgbClr val="CD0078"/>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07" name="Text Box 7"/>
            <p:cNvSpPr txBox="1">
              <a:spLocks noChangeArrowheads="1"/>
            </p:cNvSpPr>
            <p:nvPr/>
          </p:nvSpPr>
          <p:spPr bwMode="auto">
            <a:xfrm>
              <a:off x="1580" y="2311"/>
              <a:ext cx="3628" cy="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spcBef>
                  <a:spcPct val="50000"/>
                </a:spcBef>
                <a:buFont typeface="Wingdings" pitchFamily="2" charset="2"/>
                <a:buChar char="q"/>
              </a:pPr>
              <a:r>
                <a:rPr lang="en-US" sz="2400" b="1">
                  <a:solidFill>
                    <a:srgbClr val="CD0078"/>
                  </a:solidFill>
                  <a:latin typeface="Corbel" pitchFamily="34" charset="0"/>
                </a:rPr>
                <a:t> Improving Your Requirements Peer Reviews</a:t>
              </a:r>
            </a:p>
            <a:p>
              <a:pPr>
                <a:spcBef>
                  <a:spcPct val="50000"/>
                </a:spcBef>
                <a:buFont typeface="Wingdings" pitchFamily="2" charset="2"/>
                <a:buChar char="q"/>
              </a:pPr>
              <a:r>
                <a:rPr lang="en-US" sz="2400" b="1">
                  <a:solidFill>
                    <a:srgbClr val="CD0078"/>
                  </a:solidFill>
                  <a:latin typeface="Corbel" pitchFamily="34" charset="0"/>
                </a:rPr>
                <a:t> Improving Your Requirements Inspection</a:t>
              </a:r>
            </a:p>
          </p:txBody>
        </p:sp>
      </p:gr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body" idx="1"/>
          </p:nvPr>
        </p:nvSpPr>
        <p:spPr>
          <a:xfrm>
            <a:off x="196850" y="1114425"/>
            <a:ext cx="8750300" cy="5257800"/>
          </a:xfrm>
        </p:spPr>
        <p:txBody>
          <a:bodyPr/>
          <a:lstStyle/>
          <a:p>
            <a:pPr marL="0" indent="0" algn="ctr" eaLnBrk="1" hangingPunct="1"/>
            <a:endParaRPr lang="en-US" sz="2800" b="1" smtClean="0">
              <a:solidFill>
                <a:srgbClr val="000000"/>
              </a:solidFill>
              <a:latin typeface="Corbel" pitchFamily="34" charset="0"/>
            </a:endParaRPr>
          </a:p>
          <a:p>
            <a:pPr marL="0" indent="0" algn="ctr" eaLnBrk="1" hangingPunct="1"/>
            <a:endParaRPr lang="en-US" sz="2800" b="1" smtClean="0">
              <a:solidFill>
                <a:srgbClr val="000000"/>
              </a:solidFill>
              <a:latin typeface="Corbel" pitchFamily="34" charset="0"/>
            </a:endParaRPr>
          </a:p>
          <a:p>
            <a:pPr marL="0" indent="0" algn="ctr" eaLnBrk="1" hangingPunct="1"/>
            <a:r>
              <a:rPr lang="en-US" sz="2800" b="1" smtClean="0">
                <a:solidFill>
                  <a:srgbClr val="000000"/>
                </a:solidFill>
                <a:latin typeface="Corbel" pitchFamily="34" charset="0"/>
              </a:rPr>
              <a:t>Product requirements documentation should be reviewed and inspected to ensure there are no errors or defects in the specification.</a:t>
            </a:r>
          </a:p>
          <a:p>
            <a:pPr marL="0" indent="0" algn="ctr" eaLnBrk="1" hangingPunct="1"/>
            <a:endParaRPr lang="en-US" sz="2800" b="1" smtClean="0">
              <a:solidFill>
                <a:srgbClr val="CC0066"/>
              </a:solidFill>
              <a:latin typeface="Corbel" pitchFamily="34" charset="0"/>
            </a:endParaRPr>
          </a:p>
          <a:p>
            <a:pPr marL="0" indent="0" algn="ctr" eaLnBrk="1" hangingPunct="1"/>
            <a:r>
              <a:rPr lang="en-US" sz="2800" b="1" smtClean="0">
                <a:solidFill>
                  <a:srgbClr val="CC0066"/>
                </a:solidFill>
                <a:latin typeface="Corbel" pitchFamily="34" charset="0"/>
              </a:rPr>
              <a:t>Requirements Errors leaking to the design stage are COSTLY to FIX and HARD to DETECT!!!</a:t>
            </a:r>
          </a:p>
          <a:p>
            <a:pPr marL="0" indent="0" algn="ctr" eaLnBrk="1" hangingPunct="1"/>
            <a:endParaRPr lang="en-US" sz="2800" b="1" smtClean="0">
              <a:solidFill>
                <a:srgbClr val="CC0066"/>
              </a:solidFill>
              <a:latin typeface="Corbel" pitchFamily="34" charset="0"/>
            </a:endParaRPr>
          </a:p>
        </p:txBody>
      </p:sp>
      <p:sp>
        <p:nvSpPr>
          <p:cNvPr id="26627" name="Line 3"/>
          <p:cNvSpPr>
            <a:spLocks noChangeShapeType="1"/>
          </p:cNvSpPr>
          <p:nvPr/>
        </p:nvSpPr>
        <p:spPr bwMode="auto">
          <a:xfrm>
            <a:off x="0" y="849313"/>
            <a:ext cx="9144000" cy="0"/>
          </a:xfrm>
          <a:prstGeom prst="line">
            <a:avLst/>
          </a:prstGeom>
          <a:noFill/>
          <a:ln w="76200" cmpd="tri">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628" name="Rectangle 4"/>
          <p:cNvSpPr>
            <a:spLocks noChangeArrowheads="1"/>
          </p:cNvSpPr>
          <p:nvPr/>
        </p:nvSpPr>
        <p:spPr bwMode="auto">
          <a:xfrm>
            <a:off x="0" y="0"/>
            <a:ext cx="9144000" cy="754063"/>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0213" name="Rectangle 5"/>
          <p:cNvSpPr>
            <a:spLocks noChangeArrowheads="1"/>
          </p:cNvSpPr>
          <p:nvPr/>
        </p:nvSpPr>
        <p:spPr bwMode="auto">
          <a:xfrm>
            <a:off x="25400" y="12700"/>
            <a:ext cx="60039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3600" b="1">
                <a:solidFill>
                  <a:schemeClr val="bg1"/>
                </a:solidFill>
                <a:effectLst>
                  <a:outerShdw blurRad="38100" dist="38100" dir="2700000" algn="tl">
                    <a:srgbClr val="C0C0C0"/>
                  </a:outerShdw>
                </a:effectLst>
                <a:latin typeface="Corbel" pitchFamily="34" charset="0"/>
              </a:rPr>
              <a:t>Ch8: </a:t>
            </a:r>
            <a:r>
              <a:rPr lang="en-US" sz="3600" b="1">
                <a:solidFill>
                  <a:schemeClr val="bg1"/>
                </a:solidFill>
                <a:latin typeface="Corbel" pitchFamily="34" charset="0"/>
              </a:rPr>
              <a:t>Two Eyes Aren’t Enough</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Line 3"/>
          <p:cNvSpPr>
            <a:spLocks noChangeShapeType="1"/>
          </p:cNvSpPr>
          <p:nvPr/>
        </p:nvSpPr>
        <p:spPr bwMode="auto">
          <a:xfrm>
            <a:off x="0" y="849313"/>
            <a:ext cx="9144000" cy="0"/>
          </a:xfrm>
          <a:prstGeom prst="line">
            <a:avLst/>
          </a:prstGeom>
          <a:noFill/>
          <a:ln w="76200" cmpd="tri">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651" name="Rectangle 4"/>
          <p:cNvSpPr>
            <a:spLocks noChangeArrowheads="1"/>
          </p:cNvSpPr>
          <p:nvPr/>
        </p:nvSpPr>
        <p:spPr bwMode="auto">
          <a:xfrm>
            <a:off x="0" y="0"/>
            <a:ext cx="8621713" cy="754063"/>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2261" name="Rectangle 5"/>
          <p:cNvSpPr>
            <a:spLocks noChangeArrowheads="1"/>
          </p:cNvSpPr>
          <p:nvPr/>
        </p:nvSpPr>
        <p:spPr bwMode="auto">
          <a:xfrm>
            <a:off x="25400" y="12700"/>
            <a:ext cx="346233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3600" b="1">
                <a:solidFill>
                  <a:schemeClr val="bg1"/>
                </a:solidFill>
                <a:effectLst>
                  <a:outerShdw blurRad="38100" dist="38100" dir="2700000" algn="tl">
                    <a:srgbClr val="C0C0C0"/>
                  </a:outerShdw>
                </a:effectLst>
                <a:latin typeface="Corbel" pitchFamily="34" charset="0"/>
              </a:rPr>
              <a:t>Ch8: </a:t>
            </a:r>
            <a:r>
              <a:rPr lang="en-US" sz="3600" b="1">
                <a:solidFill>
                  <a:schemeClr val="bg1"/>
                </a:solidFill>
                <a:latin typeface="Corbel" pitchFamily="34" charset="0"/>
              </a:rPr>
              <a:t>Two Eyes…</a:t>
            </a:r>
          </a:p>
        </p:txBody>
      </p:sp>
      <p:sp>
        <p:nvSpPr>
          <p:cNvPr id="27653" name="AutoShape 6"/>
          <p:cNvSpPr>
            <a:spLocks noChangeArrowheads="1"/>
          </p:cNvSpPr>
          <p:nvPr/>
        </p:nvSpPr>
        <p:spPr bwMode="auto">
          <a:xfrm>
            <a:off x="4005263" y="0"/>
            <a:ext cx="5138737" cy="757238"/>
          </a:xfrm>
          <a:prstGeom prst="homePlate">
            <a:avLst>
              <a:gd name="adj" fmla="val 60478"/>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54" name="Text Box 7"/>
          <p:cNvSpPr txBox="1">
            <a:spLocks noChangeArrowheads="1"/>
          </p:cNvSpPr>
          <p:nvPr/>
        </p:nvSpPr>
        <p:spPr bwMode="auto">
          <a:xfrm>
            <a:off x="4062413" y="-14288"/>
            <a:ext cx="503872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spcBef>
                <a:spcPct val="50000"/>
              </a:spcBef>
            </a:pPr>
            <a:r>
              <a:rPr lang="en-US" sz="2400" b="1">
                <a:solidFill>
                  <a:schemeClr val="bg1"/>
                </a:solidFill>
                <a:latin typeface="Corbel" pitchFamily="34" charset="0"/>
              </a:rPr>
              <a:t>Conducting Requirements Reviews</a:t>
            </a:r>
          </a:p>
        </p:txBody>
      </p:sp>
      <p:sp>
        <p:nvSpPr>
          <p:cNvPr id="27655" name="Rectangle 1"/>
          <p:cNvSpPr>
            <a:spLocks noChangeArrowheads="1"/>
          </p:cNvSpPr>
          <p:nvPr/>
        </p:nvSpPr>
        <p:spPr bwMode="auto">
          <a:xfrm>
            <a:off x="457200" y="1119188"/>
            <a:ext cx="8358188" cy="1385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800" b="1">
                <a:solidFill>
                  <a:srgbClr val="000000"/>
                </a:solidFill>
                <a:latin typeface="Corbel" pitchFamily="34" charset="0"/>
              </a:rPr>
              <a:t>How to review the requirements document?</a:t>
            </a:r>
          </a:p>
          <a:p>
            <a:pPr marL="855663" lvl="1" indent="-514350">
              <a:buFont typeface="Wingdings" pitchFamily="2" charset="2"/>
              <a:buChar char="q"/>
            </a:pPr>
            <a:r>
              <a:rPr lang="en-US" sz="2800" b="1">
                <a:solidFill>
                  <a:srgbClr val="CC0066"/>
                </a:solidFill>
                <a:latin typeface="Corbel" pitchFamily="34" charset="0"/>
              </a:rPr>
              <a:t>Requirements Peer Review</a:t>
            </a:r>
          </a:p>
          <a:p>
            <a:pPr marL="855663" lvl="1" indent="-514350">
              <a:buFont typeface="Wingdings" pitchFamily="2" charset="2"/>
              <a:buChar char="q"/>
            </a:pPr>
            <a:r>
              <a:rPr lang="en-US" sz="2800" b="1">
                <a:solidFill>
                  <a:srgbClr val="CC0066"/>
                </a:solidFill>
                <a:latin typeface="Corbel" pitchFamily="34" charset="0"/>
              </a:rPr>
              <a:t>Inspection</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body" idx="1"/>
          </p:nvPr>
        </p:nvSpPr>
        <p:spPr>
          <a:xfrm>
            <a:off x="366713" y="1000125"/>
            <a:ext cx="8734425" cy="5386388"/>
          </a:xfrm>
        </p:spPr>
        <p:txBody>
          <a:bodyPr/>
          <a:lstStyle/>
          <a:p>
            <a:pPr marL="0" indent="0" eaLnBrk="1" hangingPunct="1">
              <a:buFont typeface="Wingdings" pitchFamily="2" charset="2"/>
              <a:buChar char="q"/>
            </a:pPr>
            <a:r>
              <a:rPr lang="en-US" sz="2600" smtClean="0">
                <a:latin typeface="Corbel" pitchFamily="34" charset="0"/>
              </a:rPr>
              <a:t> </a:t>
            </a:r>
            <a:r>
              <a:rPr lang="en-US" sz="2600" smtClean="0">
                <a:solidFill>
                  <a:schemeClr val="tx1"/>
                </a:solidFill>
                <a:latin typeface="Corbel" pitchFamily="34" charset="0"/>
              </a:rPr>
              <a:t>Don’t expect your reviewers to </a:t>
            </a:r>
            <a:r>
              <a:rPr lang="en-US" sz="2600" smtClean="0">
                <a:solidFill>
                  <a:schemeClr val="hlink"/>
                </a:solidFill>
                <a:latin typeface="Corbel" pitchFamily="34" charset="0"/>
              </a:rPr>
              <a:t>know how to review</a:t>
            </a:r>
          </a:p>
          <a:p>
            <a:pPr marL="0" indent="0" eaLnBrk="1" hangingPunct="1">
              <a:buFont typeface="Wingdings" pitchFamily="2" charset="2"/>
              <a:buChar char="q"/>
            </a:pPr>
            <a:r>
              <a:rPr lang="en-US" sz="2600" smtClean="0">
                <a:solidFill>
                  <a:schemeClr val="hlink"/>
                </a:solidFill>
                <a:latin typeface="Corbel" pitchFamily="34" charset="0"/>
              </a:rPr>
              <a:t> </a:t>
            </a:r>
            <a:r>
              <a:rPr lang="en-US" sz="2600" smtClean="0">
                <a:solidFill>
                  <a:schemeClr val="tx1"/>
                </a:solidFill>
                <a:latin typeface="Corbel" pitchFamily="34" charset="0"/>
              </a:rPr>
              <a:t>If possible, </a:t>
            </a:r>
            <a:r>
              <a:rPr lang="en-US" sz="2600" smtClean="0">
                <a:solidFill>
                  <a:schemeClr val="hlink"/>
                </a:solidFill>
                <a:latin typeface="Corbel" pitchFamily="34" charset="0"/>
              </a:rPr>
              <a:t>seek a trained reviewer </a:t>
            </a:r>
            <a:r>
              <a:rPr lang="en-US" sz="2600" smtClean="0">
                <a:solidFill>
                  <a:schemeClr val="tx1"/>
                </a:solidFill>
                <a:latin typeface="Corbel" pitchFamily="34" charset="0"/>
              </a:rPr>
              <a:t>or ask the reviewer to </a:t>
            </a:r>
            <a:r>
              <a:rPr lang="en-US" sz="2600" smtClean="0">
                <a:solidFill>
                  <a:schemeClr val="hlink"/>
                </a:solidFill>
                <a:latin typeface="Corbel" pitchFamily="34" charset="0"/>
              </a:rPr>
              <a:t>get training </a:t>
            </a:r>
            <a:r>
              <a:rPr lang="en-US" sz="2600" smtClean="0">
                <a:solidFill>
                  <a:schemeClr val="tx1"/>
                </a:solidFill>
                <a:latin typeface="Corbel" pitchFamily="34" charset="0"/>
              </a:rPr>
              <a:t>on how to conduct a review</a:t>
            </a:r>
          </a:p>
          <a:p>
            <a:pPr marL="0" indent="0" eaLnBrk="1" hangingPunct="1">
              <a:buFont typeface="Wingdings" pitchFamily="2" charset="2"/>
              <a:buChar char="q"/>
            </a:pPr>
            <a:r>
              <a:rPr lang="en-US" sz="2600" smtClean="0">
                <a:solidFill>
                  <a:schemeClr val="hlink"/>
                </a:solidFill>
                <a:latin typeface="Corbel" pitchFamily="34" charset="0"/>
              </a:rPr>
              <a:t> Provide guidance </a:t>
            </a:r>
            <a:r>
              <a:rPr lang="en-US" sz="2600" smtClean="0">
                <a:solidFill>
                  <a:schemeClr val="tx1"/>
                </a:solidFill>
                <a:latin typeface="Corbel" pitchFamily="34" charset="0"/>
              </a:rPr>
              <a:t>on the expectations of the review</a:t>
            </a:r>
          </a:p>
          <a:p>
            <a:pPr marL="0" indent="0" eaLnBrk="1" hangingPunct="1">
              <a:buFont typeface="Wingdings" pitchFamily="2" charset="2"/>
              <a:buChar char="q"/>
            </a:pPr>
            <a:r>
              <a:rPr lang="en-US" sz="2600" smtClean="0">
                <a:solidFill>
                  <a:schemeClr val="hlink"/>
                </a:solidFill>
                <a:latin typeface="Corbel" pitchFamily="34" charset="0"/>
              </a:rPr>
              <a:t> Be ready to accept constructive input/criticism</a:t>
            </a:r>
          </a:p>
          <a:p>
            <a:pPr marL="0" indent="0" eaLnBrk="1" hangingPunct="1">
              <a:buFont typeface="Wingdings" pitchFamily="2" charset="2"/>
              <a:buChar char="q"/>
            </a:pPr>
            <a:r>
              <a:rPr lang="en-US" sz="2600" smtClean="0">
                <a:solidFill>
                  <a:schemeClr val="hlink"/>
                </a:solidFill>
                <a:latin typeface="Corbel" pitchFamily="34" charset="0"/>
              </a:rPr>
              <a:t> </a:t>
            </a:r>
            <a:r>
              <a:rPr lang="en-US" sz="2600" smtClean="0">
                <a:solidFill>
                  <a:schemeClr val="tx1"/>
                </a:solidFill>
                <a:latin typeface="Corbel" pitchFamily="34" charset="0"/>
              </a:rPr>
              <a:t>Provide the reviewer </a:t>
            </a:r>
            <a:r>
              <a:rPr lang="en-US" sz="2600" smtClean="0">
                <a:solidFill>
                  <a:schemeClr val="hlink"/>
                </a:solidFill>
                <a:latin typeface="Corbel" pitchFamily="34" charset="0"/>
              </a:rPr>
              <a:t>a checklist of typical requirements errors </a:t>
            </a:r>
            <a:r>
              <a:rPr lang="en-US" sz="2600" smtClean="0">
                <a:solidFill>
                  <a:schemeClr val="tx1"/>
                </a:solidFill>
                <a:latin typeface="Corbel" pitchFamily="34" charset="0"/>
              </a:rPr>
              <a:t>to focus on during the review process</a:t>
            </a:r>
          </a:p>
          <a:p>
            <a:pPr marL="0" indent="0" eaLnBrk="1" hangingPunct="1">
              <a:buFont typeface="Wingdings" pitchFamily="2" charset="2"/>
              <a:buChar char="q"/>
            </a:pPr>
            <a:r>
              <a:rPr lang="en-US" sz="2600" smtClean="0">
                <a:solidFill>
                  <a:schemeClr val="hlink"/>
                </a:solidFill>
                <a:latin typeface="Corbel" pitchFamily="34" charset="0"/>
              </a:rPr>
              <a:t> Don’t overwhelm the reviewer</a:t>
            </a:r>
            <a:r>
              <a:rPr lang="en-US" sz="2600" smtClean="0">
                <a:solidFill>
                  <a:schemeClr val="tx1"/>
                </a:solidFill>
                <a:latin typeface="Corbel" pitchFamily="34" charset="0"/>
              </a:rPr>
              <a:t>.  Instead, seek the input from the reviewer periodically throughout the development of the requirements.</a:t>
            </a:r>
          </a:p>
          <a:p>
            <a:pPr marL="0" indent="0" eaLnBrk="1" hangingPunct="1">
              <a:buFont typeface="Wingdings" pitchFamily="2" charset="2"/>
              <a:buChar char="q"/>
            </a:pPr>
            <a:r>
              <a:rPr lang="en-US" sz="2400" smtClean="0">
                <a:latin typeface="Corbel" pitchFamily="34" charset="0"/>
              </a:rPr>
              <a:t> Review the requirements document with </a:t>
            </a:r>
            <a:r>
              <a:rPr lang="en-US" sz="2400" smtClean="0">
                <a:solidFill>
                  <a:srgbClr val="CC0066"/>
                </a:solidFill>
                <a:latin typeface="Corbel" pitchFamily="34" charset="0"/>
              </a:rPr>
              <a:t>the users/product champions</a:t>
            </a:r>
            <a:r>
              <a:rPr lang="en-US" sz="2400" smtClean="0">
                <a:latin typeface="Corbel" pitchFamily="34" charset="0"/>
              </a:rPr>
              <a:t> to ensure the requirements </a:t>
            </a:r>
            <a:r>
              <a:rPr lang="en-US" sz="2400" smtClean="0">
                <a:solidFill>
                  <a:srgbClr val="CC0066"/>
                </a:solidFill>
                <a:latin typeface="Corbel" pitchFamily="34" charset="0"/>
              </a:rPr>
              <a:t>were captured properly</a:t>
            </a:r>
            <a:r>
              <a:rPr lang="en-US" sz="2400" smtClean="0">
                <a:latin typeface="Corbel" pitchFamily="34" charset="0"/>
              </a:rPr>
              <a:t>.</a:t>
            </a:r>
          </a:p>
          <a:p>
            <a:pPr marL="0" indent="0" eaLnBrk="1" hangingPunct="1">
              <a:buFont typeface="Wingdings" pitchFamily="2" charset="2"/>
              <a:buChar char="q"/>
            </a:pPr>
            <a:endParaRPr lang="en-US" sz="2600" smtClean="0">
              <a:solidFill>
                <a:schemeClr val="tx1"/>
              </a:solidFill>
              <a:latin typeface="Corbel" pitchFamily="34" charset="0"/>
            </a:endParaRPr>
          </a:p>
        </p:txBody>
      </p:sp>
      <p:sp>
        <p:nvSpPr>
          <p:cNvPr id="28675" name="Line 3"/>
          <p:cNvSpPr>
            <a:spLocks noChangeShapeType="1"/>
          </p:cNvSpPr>
          <p:nvPr/>
        </p:nvSpPr>
        <p:spPr bwMode="auto">
          <a:xfrm>
            <a:off x="0" y="849313"/>
            <a:ext cx="9144000" cy="0"/>
          </a:xfrm>
          <a:prstGeom prst="line">
            <a:avLst/>
          </a:prstGeom>
          <a:noFill/>
          <a:ln w="76200" cmpd="tri">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676" name="Rectangle 4"/>
          <p:cNvSpPr>
            <a:spLocks noChangeArrowheads="1"/>
          </p:cNvSpPr>
          <p:nvPr/>
        </p:nvSpPr>
        <p:spPr bwMode="auto">
          <a:xfrm>
            <a:off x="0" y="0"/>
            <a:ext cx="8621713" cy="754063"/>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2261" name="Rectangle 5"/>
          <p:cNvSpPr>
            <a:spLocks noChangeArrowheads="1"/>
          </p:cNvSpPr>
          <p:nvPr/>
        </p:nvSpPr>
        <p:spPr bwMode="auto">
          <a:xfrm>
            <a:off x="25400" y="12700"/>
            <a:ext cx="346233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3600" b="1">
                <a:solidFill>
                  <a:schemeClr val="bg1"/>
                </a:solidFill>
                <a:effectLst>
                  <a:outerShdw blurRad="38100" dist="38100" dir="2700000" algn="tl">
                    <a:srgbClr val="C0C0C0"/>
                  </a:outerShdw>
                </a:effectLst>
                <a:latin typeface="Corbel" pitchFamily="34" charset="0"/>
              </a:rPr>
              <a:t>Ch8: </a:t>
            </a:r>
            <a:r>
              <a:rPr lang="en-US" sz="3600" b="1">
                <a:solidFill>
                  <a:schemeClr val="bg1"/>
                </a:solidFill>
                <a:latin typeface="Corbel" pitchFamily="34" charset="0"/>
              </a:rPr>
              <a:t>Two Eyes…</a:t>
            </a:r>
          </a:p>
        </p:txBody>
      </p:sp>
      <p:sp>
        <p:nvSpPr>
          <p:cNvPr id="28678" name="AutoShape 6"/>
          <p:cNvSpPr>
            <a:spLocks noChangeArrowheads="1"/>
          </p:cNvSpPr>
          <p:nvPr/>
        </p:nvSpPr>
        <p:spPr bwMode="auto">
          <a:xfrm>
            <a:off x="4005263" y="0"/>
            <a:ext cx="5138737" cy="757238"/>
          </a:xfrm>
          <a:prstGeom prst="homePlate">
            <a:avLst>
              <a:gd name="adj" fmla="val 60478"/>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79" name="Text Box 7"/>
          <p:cNvSpPr txBox="1">
            <a:spLocks noChangeArrowheads="1"/>
          </p:cNvSpPr>
          <p:nvPr/>
        </p:nvSpPr>
        <p:spPr bwMode="auto">
          <a:xfrm>
            <a:off x="4062413" y="-14288"/>
            <a:ext cx="5038725"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spcBef>
                <a:spcPct val="50000"/>
              </a:spcBef>
            </a:pPr>
            <a:r>
              <a:rPr lang="en-US" sz="2400" b="1">
                <a:solidFill>
                  <a:schemeClr val="bg1"/>
                </a:solidFill>
                <a:latin typeface="Corbel" pitchFamily="34" charset="0"/>
              </a:rPr>
              <a:t>Improving Requirements Peer Reviews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2258" name="Rectangle 2"/>
          <p:cNvSpPr>
            <a:spLocks noGrp="1" noChangeArrowheads="1"/>
          </p:cNvSpPr>
          <p:nvPr>
            <p:ph type="body" idx="1"/>
          </p:nvPr>
        </p:nvSpPr>
        <p:spPr>
          <a:xfrm>
            <a:off x="366713" y="1243013"/>
            <a:ext cx="8577262" cy="5386387"/>
          </a:xfrm>
        </p:spPr>
        <p:txBody>
          <a:bodyPr/>
          <a:lstStyle/>
          <a:p>
            <a:pPr marL="457200" indent="-457200" eaLnBrk="1" hangingPunct="1">
              <a:buFont typeface="Wingdings" pitchFamily="2" charset="2"/>
              <a:buChar char="q"/>
              <a:defRPr/>
            </a:pPr>
            <a:r>
              <a:rPr lang="en-US" sz="2800" dirty="0" smtClean="0">
                <a:solidFill>
                  <a:schemeClr val="hlink"/>
                </a:solidFill>
                <a:latin typeface="Corbel" pitchFamily="34" charset="0"/>
              </a:rPr>
              <a:t>Inspections </a:t>
            </a:r>
            <a:r>
              <a:rPr lang="en-US" sz="2800" dirty="0" smtClean="0">
                <a:solidFill>
                  <a:srgbClr val="000000"/>
                </a:solidFill>
                <a:latin typeface="Corbel" pitchFamily="34" charset="0"/>
              </a:rPr>
              <a:t>are powerful way to spot ambiguous requirements</a:t>
            </a:r>
          </a:p>
          <a:p>
            <a:pPr marL="457200" indent="-457200" eaLnBrk="1" hangingPunct="1">
              <a:buFont typeface="Wingdings" pitchFamily="2" charset="2"/>
              <a:buChar char="q"/>
              <a:defRPr/>
            </a:pPr>
            <a:r>
              <a:rPr lang="en-US" sz="2800" dirty="0" smtClean="0">
                <a:solidFill>
                  <a:srgbClr val="000000"/>
                </a:solidFill>
                <a:latin typeface="Corbel" pitchFamily="34" charset="0"/>
              </a:rPr>
              <a:t>Ensures agreement between the analyst’s intent to the inspector’s interpretation…uncover ambiguities</a:t>
            </a:r>
          </a:p>
          <a:p>
            <a:pPr marL="457200" indent="-457200" eaLnBrk="1" hangingPunct="1">
              <a:buFont typeface="Wingdings" pitchFamily="2" charset="2"/>
              <a:buChar char="q"/>
              <a:defRPr/>
            </a:pPr>
            <a:r>
              <a:rPr lang="en-US" sz="2800" dirty="0" smtClean="0">
                <a:solidFill>
                  <a:srgbClr val="000000"/>
                </a:solidFill>
                <a:latin typeface="Corbel" pitchFamily="34" charset="0"/>
              </a:rPr>
              <a:t>Eliminate </a:t>
            </a:r>
            <a:r>
              <a:rPr lang="en-US" sz="2800" dirty="0" smtClean="0">
                <a:solidFill>
                  <a:schemeClr val="hlink"/>
                </a:solidFill>
                <a:latin typeface="Corbel" pitchFamily="34" charset="0"/>
              </a:rPr>
              <a:t>grammatical errors </a:t>
            </a:r>
            <a:r>
              <a:rPr lang="en-US" sz="2800" dirty="0" smtClean="0">
                <a:solidFill>
                  <a:srgbClr val="000000"/>
                </a:solidFill>
                <a:latin typeface="Corbel" pitchFamily="34" charset="0"/>
              </a:rPr>
              <a:t>prior to inspection stage to </a:t>
            </a:r>
            <a:r>
              <a:rPr lang="en-US" sz="2800" dirty="0" smtClean="0">
                <a:solidFill>
                  <a:schemeClr val="hlink"/>
                </a:solidFill>
                <a:latin typeface="Corbel" pitchFamily="34" charset="0"/>
              </a:rPr>
              <a:t>focus the inspector’s attention </a:t>
            </a:r>
            <a:r>
              <a:rPr lang="en-US" sz="2800" dirty="0" smtClean="0">
                <a:solidFill>
                  <a:srgbClr val="000000"/>
                </a:solidFill>
                <a:latin typeface="Corbel" pitchFamily="34" charset="0"/>
              </a:rPr>
              <a:t>on the requirements errors</a:t>
            </a:r>
          </a:p>
          <a:p>
            <a:pPr marL="457200" indent="-457200" eaLnBrk="1" hangingPunct="1">
              <a:buFont typeface="Wingdings" pitchFamily="2" charset="2"/>
              <a:buChar char="q"/>
              <a:defRPr/>
            </a:pPr>
            <a:endParaRPr lang="en-US" sz="2800" dirty="0" smtClean="0">
              <a:solidFill>
                <a:schemeClr val="hlink"/>
              </a:solidFill>
              <a:latin typeface="Corbel" pitchFamily="34" charset="0"/>
            </a:endParaRPr>
          </a:p>
          <a:p>
            <a:pPr marL="0" indent="0" eaLnBrk="1" hangingPunct="1">
              <a:defRPr/>
            </a:pPr>
            <a:endParaRPr lang="en-US" sz="2800" dirty="0" smtClean="0">
              <a:solidFill>
                <a:schemeClr val="hlink"/>
              </a:solidFill>
              <a:latin typeface="Corbel" pitchFamily="34" charset="0"/>
            </a:endParaRPr>
          </a:p>
        </p:txBody>
      </p:sp>
      <p:sp>
        <p:nvSpPr>
          <p:cNvPr id="29699" name="Line 3"/>
          <p:cNvSpPr>
            <a:spLocks noChangeShapeType="1"/>
          </p:cNvSpPr>
          <p:nvPr/>
        </p:nvSpPr>
        <p:spPr bwMode="auto">
          <a:xfrm>
            <a:off x="0" y="849313"/>
            <a:ext cx="9144000" cy="0"/>
          </a:xfrm>
          <a:prstGeom prst="line">
            <a:avLst/>
          </a:prstGeom>
          <a:noFill/>
          <a:ln w="76200" cmpd="tri">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700" name="Rectangle 4"/>
          <p:cNvSpPr>
            <a:spLocks noChangeArrowheads="1"/>
          </p:cNvSpPr>
          <p:nvPr/>
        </p:nvSpPr>
        <p:spPr bwMode="auto">
          <a:xfrm>
            <a:off x="0" y="0"/>
            <a:ext cx="8621713" cy="754063"/>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2261" name="Rectangle 5"/>
          <p:cNvSpPr>
            <a:spLocks noChangeArrowheads="1"/>
          </p:cNvSpPr>
          <p:nvPr/>
        </p:nvSpPr>
        <p:spPr bwMode="auto">
          <a:xfrm>
            <a:off x="25400" y="12700"/>
            <a:ext cx="346233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3600" b="1">
                <a:solidFill>
                  <a:schemeClr val="bg1"/>
                </a:solidFill>
                <a:effectLst>
                  <a:outerShdw blurRad="38100" dist="38100" dir="2700000" algn="tl">
                    <a:srgbClr val="C0C0C0"/>
                  </a:outerShdw>
                </a:effectLst>
                <a:latin typeface="Corbel" pitchFamily="34" charset="0"/>
              </a:rPr>
              <a:t>Ch8: </a:t>
            </a:r>
            <a:r>
              <a:rPr lang="en-US" sz="3600" b="1">
                <a:solidFill>
                  <a:schemeClr val="bg1"/>
                </a:solidFill>
                <a:latin typeface="Corbel" pitchFamily="34" charset="0"/>
              </a:rPr>
              <a:t>Two Eyes…</a:t>
            </a:r>
          </a:p>
        </p:txBody>
      </p:sp>
      <p:sp>
        <p:nvSpPr>
          <p:cNvPr id="29702" name="AutoShape 6"/>
          <p:cNvSpPr>
            <a:spLocks noChangeArrowheads="1"/>
          </p:cNvSpPr>
          <p:nvPr/>
        </p:nvSpPr>
        <p:spPr bwMode="auto">
          <a:xfrm>
            <a:off x="4005263" y="0"/>
            <a:ext cx="5138737" cy="757238"/>
          </a:xfrm>
          <a:prstGeom prst="homePlate">
            <a:avLst>
              <a:gd name="adj" fmla="val 60478"/>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03" name="Text Box 7"/>
          <p:cNvSpPr txBox="1">
            <a:spLocks noChangeArrowheads="1"/>
          </p:cNvSpPr>
          <p:nvPr/>
        </p:nvSpPr>
        <p:spPr bwMode="auto">
          <a:xfrm>
            <a:off x="4062413" y="-14288"/>
            <a:ext cx="5038725"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spcBef>
                <a:spcPct val="50000"/>
              </a:spcBef>
            </a:pPr>
            <a:r>
              <a:rPr lang="en-US" sz="2400" b="1">
                <a:solidFill>
                  <a:schemeClr val="bg1"/>
                </a:solidFill>
                <a:latin typeface="Corbel" pitchFamily="34" charset="0"/>
              </a:rPr>
              <a:t>Improving Your Requirements Inspection</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body" idx="1"/>
          </p:nvPr>
        </p:nvSpPr>
        <p:spPr>
          <a:xfrm>
            <a:off x="238125" y="1243013"/>
            <a:ext cx="8777288" cy="5386387"/>
          </a:xfrm>
        </p:spPr>
        <p:txBody>
          <a:bodyPr/>
          <a:lstStyle/>
          <a:p>
            <a:pPr marL="0" indent="0" eaLnBrk="1" hangingPunct="1"/>
            <a:r>
              <a:rPr lang="en-US" sz="2800" smtClean="0">
                <a:latin typeface="Corbel" pitchFamily="34" charset="0"/>
              </a:rPr>
              <a:t>Who to invite to review?</a:t>
            </a:r>
          </a:p>
          <a:p>
            <a:pPr lvl="2" eaLnBrk="1" hangingPunct="1">
              <a:buFont typeface="Wingdings" pitchFamily="2" charset="2"/>
              <a:buChar char="q"/>
            </a:pPr>
            <a:r>
              <a:rPr lang="en-US" sz="2800" smtClean="0">
                <a:solidFill>
                  <a:schemeClr val="hlink"/>
                </a:solidFill>
                <a:latin typeface="Corbel" pitchFamily="34" charset="0"/>
              </a:rPr>
              <a:t> Customer</a:t>
            </a:r>
          </a:p>
          <a:p>
            <a:pPr lvl="2" eaLnBrk="1" hangingPunct="1">
              <a:buFont typeface="Wingdings" pitchFamily="2" charset="2"/>
              <a:buChar char="q"/>
            </a:pPr>
            <a:r>
              <a:rPr lang="en-US" sz="2800" smtClean="0">
                <a:solidFill>
                  <a:schemeClr val="hlink"/>
                </a:solidFill>
                <a:latin typeface="Corbel" pitchFamily="34" charset="0"/>
              </a:rPr>
              <a:t> Developers</a:t>
            </a:r>
          </a:p>
          <a:p>
            <a:pPr lvl="2" eaLnBrk="1" hangingPunct="1">
              <a:buFont typeface="Wingdings" pitchFamily="2" charset="2"/>
              <a:buChar char="q"/>
            </a:pPr>
            <a:r>
              <a:rPr lang="en-US" sz="2800" smtClean="0">
                <a:solidFill>
                  <a:schemeClr val="hlink"/>
                </a:solidFill>
                <a:latin typeface="Corbel" pitchFamily="34" charset="0"/>
              </a:rPr>
              <a:t> Testers</a:t>
            </a:r>
          </a:p>
          <a:p>
            <a:pPr lvl="2" eaLnBrk="1" hangingPunct="1">
              <a:buFont typeface="Wingdings" pitchFamily="2" charset="2"/>
              <a:buChar char="q"/>
            </a:pPr>
            <a:r>
              <a:rPr lang="en-US" sz="2800" smtClean="0">
                <a:solidFill>
                  <a:schemeClr val="hlink"/>
                </a:solidFill>
                <a:latin typeface="Corbel" pitchFamily="34" charset="0"/>
              </a:rPr>
              <a:t> Representatives from adjacent or interfacing systems</a:t>
            </a:r>
          </a:p>
          <a:p>
            <a:pPr marL="0" indent="0" eaLnBrk="1" hangingPunct="1"/>
            <a:endParaRPr lang="en-US" sz="2800" smtClean="0">
              <a:solidFill>
                <a:schemeClr val="hlink"/>
              </a:solidFill>
              <a:latin typeface="Corbel" pitchFamily="34" charset="0"/>
            </a:endParaRPr>
          </a:p>
        </p:txBody>
      </p:sp>
      <p:sp>
        <p:nvSpPr>
          <p:cNvPr id="30723" name="Line 3"/>
          <p:cNvSpPr>
            <a:spLocks noChangeShapeType="1"/>
          </p:cNvSpPr>
          <p:nvPr/>
        </p:nvSpPr>
        <p:spPr bwMode="auto">
          <a:xfrm>
            <a:off x="0" y="849313"/>
            <a:ext cx="9144000" cy="0"/>
          </a:xfrm>
          <a:prstGeom prst="line">
            <a:avLst/>
          </a:prstGeom>
          <a:noFill/>
          <a:ln w="76200" cmpd="tri">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724" name="Rectangle 4"/>
          <p:cNvSpPr>
            <a:spLocks noChangeArrowheads="1"/>
          </p:cNvSpPr>
          <p:nvPr/>
        </p:nvSpPr>
        <p:spPr bwMode="auto">
          <a:xfrm>
            <a:off x="0" y="0"/>
            <a:ext cx="8621713" cy="754063"/>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2261" name="Rectangle 5"/>
          <p:cNvSpPr>
            <a:spLocks noChangeArrowheads="1"/>
          </p:cNvSpPr>
          <p:nvPr/>
        </p:nvSpPr>
        <p:spPr bwMode="auto">
          <a:xfrm>
            <a:off x="25400" y="12700"/>
            <a:ext cx="346233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3600" b="1">
                <a:solidFill>
                  <a:schemeClr val="bg1"/>
                </a:solidFill>
                <a:effectLst>
                  <a:outerShdw blurRad="38100" dist="38100" dir="2700000" algn="tl">
                    <a:srgbClr val="C0C0C0"/>
                  </a:outerShdw>
                </a:effectLst>
                <a:latin typeface="Corbel" pitchFamily="34" charset="0"/>
              </a:rPr>
              <a:t>Ch8: </a:t>
            </a:r>
            <a:r>
              <a:rPr lang="en-US" sz="3600" b="1">
                <a:solidFill>
                  <a:schemeClr val="bg1"/>
                </a:solidFill>
                <a:latin typeface="Corbel" pitchFamily="34" charset="0"/>
              </a:rPr>
              <a:t>Two Eyes…</a:t>
            </a:r>
          </a:p>
        </p:txBody>
      </p:sp>
      <p:sp>
        <p:nvSpPr>
          <p:cNvPr id="30726" name="AutoShape 6"/>
          <p:cNvSpPr>
            <a:spLocks noChangeArrowheads="1"/>
          </p:cNvSpPr>
          <p:nvPr/>
        </p:nvSpPr>
        <p:spPr bwMode="auto">
          <a:xfrm>
            <a:off x="4005263" y="0"/>
            <a:ext cx="5138737" cy="757238"/>
          </a:xfrm>
          <a:prstGeom prst="homePlate">
            <a:avLst>
              <a:gd name="adj" fmla="val 60478"/>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27" name="Text Box 7"/>
          <p:cNvSpPr txBox="1">
            <a:spLocks noChangeArrowheads="1"/>
          </p:cNvSpPr>
          <p:nvPr/>
        </p:nvSpPr>
        <p:spPr bwMode="auto">
          <a:xfrm>
            <a:off x="4062413" y="-14288"/>
            <a:ext cx="5038725"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spcBef>
                <a:spcPct val="50000"/>
              </a:spcBef>
            </a:pPr>
            <a:r>
              <a:rPr lang="en-US" sz="2400" b="1">
                <a:solidFill>
                  <a:schemeClr val="bg1"/>
                </a:solidFill>
                <a:latin typeface="Corbel" pitchFamily="34" charset="0"/>
              </a:rPr>
              <a:t>Improving Your Requirements Inspection</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027"/>
          <p:cNvSpPr>
            <a:spLocks noGrp="1" noChangeArrowheads="1"/>
          </p:cNvSpPr>
          <p:nvPr>
            <p:ph type="body" idx="1"/>
          </p:nvPr>
        </p:nvSpPr>
        <p:spPr>
          <a:xfrm>
            <a:off x="342900" y="1171575"/>
            <a:ext cx="8459788" cy="5224463"/>
          </a:xfrm>
        </p:spPr>
        <p:txBody>
          <a:bodyPr>
            <a:spAutoFit/>
          </a:bodyPr>
          <a:lstStyle/>
          <a:p>
            <a:pPr lvl="1" eaLnBrk="1" hangingPunct="1">
              <a:buFont typeface="Wingdings" pitchFamily="2" charset="2"/>
              <a:buChar char="q"/>
            </a:pPr>
            <a:r>
              <a:rPr lang="en-US" sz="2400" smtClean="0">
                <a:latin typeface="Corbel" pitchFamily="34" charset="0"/>
              </a:rPr>
              <a:t>Chapter 6: The Myth of the On-Site Customer</a:t>
            </a:r>
          </a:p>
          <a:p>
            <a:pPr lvl="2" eaLnBrk="1" hangingPunct="1">
              <a:buFont typeface="Wingdings" pitchFamily="2" charset="2"/>
              <a:buChar char="q"/>
            </a:pPr>
            <a:r>
              <a:rPr lang="en-US" sz="2000" smtClean="0">
                <a:latin typeface="Corbel" pitchFamily="34" charset="0"/>
              </a:rPr>
              <a:t>User Classes and Product Champions</a:t>
            </a:r>
          </a:p>
          <a:p>
            <a:pPr lvl="2" eaLnBrk="1" hangingPunct="1">
              <a:buFont typeface="Wingdings" pitchFamily="2" charset="2"/>
              <a:buChar char="q"/>
            </a:pPr>
            <a:r>
              <a:rPr lang="en-US" sz="2000" smtClean="0">
                <a:latin typeface="Corbel" pitchFamily="34" charset="0"/>
              </a:rPr>
              <a:t>Surrogate Users</a:t>
            </a:r>
          </a:p>
          <a:p>
            <a:pPr lvl="2" eaLnBrk="1" hangingPunct="1">
              <a:buFont typeface="Wingdings" pitchFamily="2" charset="2"/>
              <a:buChar char="q"/>
            </a:pPr>
            <a:r>
              <a:rPr lang="en-US" sz="2000" smtClean="0">
                <a:latin typeface="Corbel" pitchFamily="34" charset="0"/>
              </a:rPr>
              <a:t>Now Hear This</a:t>
            </a:r>
          </a:p>
          <a:p>
            <a:pPr lvl="2" eaLnBrk="1" hangingPunct="1">
              <a:buFont typeface="Wingdings" pitchFamily="2" charset="2"/>
              <a:buChar char="q"/>
            </a:pPr>
            <a:endParaRPr lang="en-US" sz="2000" smtClean="0">
              <a:latin typeface="Corbel" pitchFamily="34" charset="0"/>
            </a:endParaRPr>
          </a:p>
          <a:p>
            <a:pPr lvl="1" eaLnBrk="1" hangingPunct="1">
              <a:buFont typeface="Wingdings" pitchFamily="2" charset="2"/>
              <a:buChar char="q"/>
            </a:pPr>
            <a:r>
              <a:rPr lang="en-US" sz="2400" smtClean="0">
                <a:latin typeface="Corbel" pitchFamily="34" charset="0"/>
              </a:rPr>
              <a:t>Chapter 7: An Inquiry, Not an Inquisition</a:t>
            </a:r>
          </a:p>
          <a:p>
            <a:pPr lvl="2" eaLnBrk="1" hangingPunct="1">
              <a:buFont typeface="Wingdings" pitchFamily="2" charset="2"/>
              <a:buChar char="q"/>
            </a:pPr>
            <a:r>
              <a:rPr lang="en-US" sz="2000" smtClean="0">
                <a:latin typeface="Corbel" pitchFamily="34" charset="0"/>
              </a:rPr>
              <a:t>But First, Some Questions to Avoid</a:t>
            </a:r>
          </a:p>
          <a:p>
            <a:pPr lvl="2" eaLnBrk="1" hangingPunct="1">
              <a:buFont typeface="Wingdings" pitchFamily="2" charset="2"/>
              <a:buChar char="q"/>
            </a:pPr>
            <a:r>
              <a:rPr lang="en-US" sz="2000" smtClean="0">
                <a:latin typeface="Corbel" pitchFamily="34" charset="0"/>
              </a:rPr>
              <a:t>Questions for Eliciting Business Requirements</a:t>
            </a:r>
          </a:p>
          <a:p>
            <a:pPr lvl="2" eaLnBrk="1" hangingPunct="1">
              <a:buFont typeface="Wingdings" pitchFamily="2" charset="2"/>
              <a:buChar char="q"/>
            </a:pPr>
            <a:r>
              <a:rPr lang="en-US" sz="2000" smtClean="0">
                <a:latin typeface="Corbel" pitchFamily="34" charset="0"/>
              </a:rPr>
              <a:t>User Requirements and Use Cases</a:t>
            </a:r>
          </a:p>
          <a:p>
            <a:pPr lvl="2" eaLnBrk="1" hangingPunct="1">
              <a:buFont typeface="Wingdings" pitchFamily="2" charset="2"/>
              <a:buChar char="q"/>
            </a:pPr>
            <a:r>
              <a:rPr lang="en-US" sz="2000" smtClean="0">
                <a:latin typeface="Corbel" pitchFamily="34" charset="0"/>
              </a:rPr>
              <a:t>Questions for Eliciting User Requirements</a:t>
            </a:r>
          </a:p>
          <a:p>
            <a:pPr lvl="2" eaLnBrk="1" hangingPunct="1">
              <a:buFont typeface="Wingdings" pitchFamily="2" charset="2"/>
              <a:buChar char="q"/>
            </a:pPr>
            <a:r>
              <a:rPr lang="en-US" sz="2000" smtClean="0">
                <a:latin typeface="Corbel" pitchFamily="34" charset="0"/>
              </a:rPr>
              <a:t>Open-Ended Questions</a:t>
            </a:r>
          </a:p>
          <a:p>
            <a:pPr lvl="2" eaLnBrk="1" hangingPunct="1">
              <a:buFont typeface="Wingdings" pitchFamily="2" charset="2"/>
              <a:buChar char="q"/>
            </a:pPr>
            <a:r>
              <a:rPr lang="en-US" sz="2000" smtClean="0">
                <a:latin typeface="Corbel" pitchFamily="34" charset="0"/>
              </a:rPr>
              <a:t>Why Ask Why?</a:t>
            </a:r>
          </a:p>
          <a:p>
            <a:pPr lvl="2" eaLnBrk="1" hangingPunct="1">
              <a:buFont typeface="Wingdings" pitchFamily="2" charset="2"/>
              <a:buChar char="q"/>
            </a:pPr>
            <a:endParaRPr lang="en-US" sz="2000" smtClean="0">
              <a:latin typeface="Corbel" pitchFamily="34" charset="0"/>
            </a:endParaRPr>
          </a:p>
          <a:p>
            <a:pPr lvl="1" eaLnBrk="1" hangingPunct="1">
              <a:buFont typeface="Wingdings" pitchFamily="2" charset="2"/>
              <a:buChar char="q"/>
            </a:pPr>
            <a:r>
              <a:rPr lang="en-US" sz="2400" smtClean="0">
                <a:latin typeface="Corbel" pitchFamily="34" charset="0"/>
              </a:rPr>
              <a:t>Chapter 8: Two Eyes Aren’t Enough</a:t>
            </a:r>
          </a:p>
          <a:p>
            <a:pPr lvl="2" eaLnBrk="1" hangingPunct="1">
              <a:buFont typeface="Wingdings" pitchFamily="2" charset="2"/>
              <a:buChar char="q"/>
            </a:pPr>
            <a:r>
              <a:rPr lang="en-US" sz="2000" smtClean="0">
                <a:latin typeface="Corbel" pitchFamily="34" charset="0"/>
              </a:rPr>
              <a:t>Improving Your Requirements Reviews</a:t>
            </a:r>
          </a:p>
        </p:txBody>
      </p:sp>
      <p:sp>
        <p:nvSpPr>
          <p:cNvPr id="31747" name="Line 1030"/>
          <p:cNvSpPr>
            <a:spLocks noChangeShapeType="1"/>
          </p:cNvSpPr>
          <p:nvPr/>
        </p:nvSpPr>
        <p:spPr bwMode="auto">
          <a:xfrm>
            <a:off x="0" y="849313"/>
            <a:ext cx="9144000" cy="0"/>
          </a:xfrm>
          <a:prstGeom prst="line">
            <a:avLst/>
          </a:prstGeom>
          <a:noFill/>
          <a:ln w="76200" cmpd="tri">
            <a:solidFill>
              <a:srgbClr val="0000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748" name="Rectangle 1038"/>
          <p:cNvSpPr>
            <a:spLocks noChangeArrowheads="1"/>
          </p:cNvSpPr>
          <p:nvPr/>
        </p:nvSpPr>
        <p:spPr bwMode="auto">
          <a:xfrm>
            <a:off x="0" y="0"/>
            <a:ext cx="9144000" cy="754063"/>
          </a:xfrm>
          <a:prstGeom prst="rect">
            <a:avLst/>
          </a:prstGeom>
          <a:solidFill>
            <a:srgbClr val="0000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6434" name="Rectangle 1026"/>
          <p:cNvSpPr>
            <a:spLocks noGrp="1" noChangeArrowheads="1"/>
          </p:cNvSpPr>
          <p:nvPr>
            <p:ph type="title"/>
          </p:nvPr>
        </p:nvSpPr>
        <p:spPr>
          <a:xfrm>
            <a:off x="322263" y="79375"/>
            <a:ext cx="8459787" cy="549275"/>
          </a:xfrm>
        </p:spPr>
        <p:txBody>
          <a:bodyPr>
            <a:spAutoFit/>
          </a:bodyPr>
          <a:lstStyle/>
          <a:p>
            <a:pPr eaLnBrk="1" hangingPunct="1">
              <a:defRPr/>
            </a:pPr>
            <a:r>
              <a:rPr lang="en-US" dirty="0" smtClean="0">
                <a:solidFill>
                  <a:schemeClr val="bg1"/>
                </a:solidFill>
                <a:effectLst>
                  <a:outerShdw blurRad="38100" dist="38100" dir="2700000" algn="tl">
                    <a:srgbClr val="C0C0C0"/>
                  </a:outerShdw>
                </a:effectLst>
                <a:latin typeface="Corbel" pitchFamily="34" charset="0"/>
              </a:rPr>
              <a:t>Agenda</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27"/>
          <p:cNvSpPr>
            <a:spLocks noGrp="1" noChangeArrowheads="1"/>
          </p:cNvSpPr>
          <p:nvPr>
            <p:ph type="body" idx="1"/>
          </p:nvPr>
        </p:nvSpPr>
        <p:spPr>
          <a:xfrm>
            <a:off x="342900" y="1171575"/>
            <a:ext cx="8459788" cy="5619750"/>
          </a:xfrm>
        </p:spPr>
        <p:txBody>
          <a:bodyPr>
            <a:spAutoFit/>
          </a:bodyPr>
          <a:lstStyle/>
          <a:p>
            <a:pPr lvl="1" eaLnBrk="1" hangingPunct="1">
              <a:buFont typeface="Wingdings" pitchFamily="2" charset="2"/>
              <a:buChar char="q"/>
            </a:pPr>
            <a:r>
              <a:rPr lang="en-US" sz="2400" smtClean="0">
                <a:latin typeface="Corbel" pitchFamily="34" charset="0"/>
              </a:rPr>
              <a:t>Chapter 6: The Myth of the On-Site Customer</a:t>
            </a:r>
          </a:p>
          <a:p>
            <a:pPr lvl="2" eaLnBrk="1" hangingPunct="1">
              <a:buFont typeface="Wingdings" pitchFamily="2" charset="2"/>
              <a:buChar char="q"/>
            </a:pPr>
            <a:r>
              <a:rPr lang="en-US" sz="2000" smtClean="0">
                <a:latin typeface="Corbel" pitchFamily="34" charset="0"/>
              </a:rPr>
              <a:t>User Classes and Product Champions</a:t>
            </a:r>
          </a:p>
          <a:p>
            <a:pPr lvl="2" eaLnBrk="1" hangingPunct="1">
              <a:buFont typeface="Wingdings" pitchFamily="2" charset="2"/>
              <a:buChar char="q"/>
            </a:pPr>
            <a:r>
              <a:rPr lang="en-US" sz="2000" smtClean="0">
                <a:latin typeface="Corbel" pitchFamily="34" charset="0"/>
              </a:rPr>
              <a:t>Surrogate Users</a:t>
            </a:r>
          </a:p>
          <a:p>
            <a:pPr lvl="2" eaLnBrk="1" hangingPunct="1">
              <a:buFont typeface="Wingdings" pitchFamily="2" charset="2"/>
              <a:buChar char="q"/>
            </a:pPr>
            <a:r>
              <a:rPr lang="en-US" sz="2000" smtClean="0">
                <a:latin typeface="Corbel" pitchFamily="34" charset="0"/>
              </a:rPr>
              <a:t>Now Hear This</a:t>
            </a:r>
          </a:p>
          <a:p>
            <a:pPr lvl="2" eaLnBrk="1" hangingPunct="1">
              <a:buFont typeface="Wingdings" pitchFamily="2" charset="2"/>
              <a:buChar char="q"/>
            </a:pPr>
            <a:endParaRPr lang="en-US" sz="2000" smtClean="0">
              <a:latin typeface="Corbel" pitchFamily="34" charset="0"/>
            </a:endParaRPr>
          </a:p>
          <a:p>
            <a:pPr lvl="1" eaLnBrk="1" hangingPunct="1">
              <a:buFont typeface="Wingdings" pitchFamily="2" charset="2"/>
              <a:buChar char="q"/>
            </a:pPr>
            <a:r>
              <a:rPr lang="en-US" sz="2400" smtClean="0">
                <a:latin typeface="Corbel" pitchFamily="34" charset="0"/>
              </a:rPr>
              <a:t>Chapter 7: An Inquiry, Not an Inquisition</a:t>
            </a:r>
          </a:p>
          <a:p>
            <a:pPr lvl="2" eaLnBrk="1" hangingPunct="1">
              <a:buFont typeface="Wingdings" pitchFamily="2" charset="2"/>
              <a:buChar char="q"/>
            </a:pPr>
            <a:r>
              <a:rPr lang="en-US" sz="2000" smtClean="0">
                <a:latin typeface="Corbel" pitchFamily="34" charset="0"/>
              </a:rPr>
              <a:t>But First, Some Questions to Avoid</a:t>
            </a:r>
          </a:p>
          <a:p>
            <a:pPr lvl="2" eaLnBrk="1" hangingPunct="1">
              <a:buFont typeface="Wingdings" pitchFamily="2" charset="2"/>
              <a:buChar char="q"/>
            </a:pPr>
            <a:r>
              <a:rPr lang="en-US" sz="2000" smtClean="0">
                <a:latin typeface="Corbel" pitchFamily="34" charset="0"/>
              </a:rPr>
              <a:t>Questions for Eliciting Business Requirements</a:t>
            </a:r>
          </a:p>
          <a:p>
            <a:pPr lvl="2" eaLnBrk="1" hangingPunct="1">
              <a:buFont typeface="Wingdings" pitchFamily="2" charset="2"/>
              <a:buChar char="q"/>
            </a:pPr>
            <a:r>
              <a:rPr lang="en-US" sz="2000" smtClean="0">
                <a:latin typeface="Corbel" pitchFamily="34" charset="0"/>
              </a:rPr>
              <a:t>User Requirements and Use Cases</a:t>
            </a:r>
          </a:p>
          <a:p>
            <a:pPr lvl="2" eaLnBrk="1" hangingPunct="1">
              <a:buFont typeface="Wingdings" pitchFamily="2" charset="2"/>
              <a:buChar char="q"/>
            </a:pPr>
            <a:r>
              <a:rPr lang="en-US" sz="2000" smtClean="0">
                <a:latin typeface="Corbel" pitchFamily="34" charset="0"/>
              </a:rPr>
              <a:t>Questions for Eliciting User Requirements</a:t>
            </a:r>
          </a:p>
          <a:p>
            <a:pPr lvl="2" eaLnBrk="1" hangingPunct="1">
              <a:buFont typeface="Wingdings" pitchFamily="2" charset="2"/>
              <a:buChar char="q"/>
            </a:pPr>
            <a:r>
              <a:rPr lang="en-US" sz="2000" smtClean="0">
                <a:latin typeface="Corbel" pitchFamily="34" charset="0"/>
              </a:rPr>
              <a:t>Open-Ended Questions</a:t>
            </a:r>
          </a:p>
          <a:p>
            <a:pPr lvl="2" eaLnBrk="1" hangingPunct="1">
              <a:buFont typeface="Wingdings" pitchFamily="2" charset="2"/>
              <a:buChar char="q"/>
            </a:pPr>
            <a:r>
              <a:rPr lang="en-US" sz="2000" smtClean="0">
                <a:latin typeface="Corbel" pitchFamily="34" charset="0"/>
              </a:rPr>
              <a:t>Why Ask Why?</a:t>
            </a:r>
          </a:p>
          <a:p>
            <a:pPr lvl="2" eaLnBrk="1" hangingPunct="1">
              <a:buFont typeface="Wingdings" pitchFamily="2" charset="2"/>
              <a:buChar char="q"/>
            </a:pPr>
            <a:endParaRPr lang="en-US" sz="2000" smtClean="0">
              <a:latin typeface="Corbel" pitchFamily="34" charset="0"/>
            </a:endParaRPr>
          </a:p>
          <a:p>
            <a:pPr lvl="1" eaLnBrk="1" hangingPunct="1">
              <a:buFont typeface="Wingdings" pitchFamily="2" charset="2"/>
              <a:buChar char="q"/>
            </a:pPr>
            <a:r>
              <a:rPr lang="en-US" sz="2400" smtClean="0">
                <a:latin typeface="Corbel" pitchFamily="34" charset="0"/>
              </a:rPr>
              <a:t>Chapter 8: Two Eyes Aren’t Enough</a:t>
            </a:r>
          </a:p>
          <a:p>
            <a:pPr lvl="2" eaLnBrk="1" hangingPunct="1">
              <a:buFont typeface="Wingdings" pitchFamily="2" charset="2"/>
              <a:buChar char="q"/>
            </a:pPr>
            <a:r>
              <a:rPr lang="en-US" sz="2000" smtClean="0">
                <a:latin typeface="Corbel" pitchFamily="34" charset="0"/>
              </a:rPr>
              <a:t>Improving Your Requirements Peer Reviews</a:t>
            </a:r>
          </a:p>
          <a:p>
            <a:pPr lvl="2" eaLnBrk="1" hangingPunct="1">
              <a:buFont typeface="Wingdings" pitchFamily="2" charset="2"/>
              <a:buChar char="q"/>
            </a:pPr>
            <a:r>
              <a:rPr lang="en-US" sz="2000" smtClean="0">
                <a:latin typeface="Corbel" pitchFamily="34" charset="0"/>
              </a:rPr>
              <a:t>Improving Your Requirements Inspection</a:t>
            </a:r>
          </a:p>
        </p:txBody>
      </p:sp>
      <p:sp>
        <p:nvSpPr>
          <p:cNvPr id="5123" name="Line 1030"/>
          <p:cNvSpPr>
            <a:spLocks noChangeShapeType="1"/>
          </p:cNvSpPr>
          <p:nvPr/>
        </p:nvSpPr>
        <p:spPr bwMode="auto">
          <a:xfrm>
            <a:off x="0" y="849313"/>
            <a:ext cx="9144000" cy="0"/>
          </a:xfrm>
          <a:prstGeom prst="line">
            <a:avLst/>
          </a:prstGeom>
          <a:noFill/>
          <a:ln w="76200" cmpd="tri">
            <a:solidFill>
              <a:srgbClr val="0000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24" name="Rectangle 1038"/>
          <p:cNvSpPr>
            <a:spLocks noChangeArrowheads="1"/>
          </p:cNvSpPr>
          <p:nvPr/>
        </p:nvSpPr>
        <p:spPr bwMode="auto">
          <a:xfrm>
            <a:off x="0" y="0"/>
            <a:ext cx="9144000" cy="754063"/>
          </a:xfrm>
          <a:prstGeom prst="rect">
            <a:avLst/>
          </a:prstGeom>
          <a:solidFill>
            <a:srgbClr val="00009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6434" name="Rectangle 1026"/>
          <p:cNvSpPr>
            <a:spLocks noGrp="1" noChangeArrowheads="1"/>
          </p:cNvSpPr>
          <p:nvPr>
            <p:ph type="title"/>
          </p:nvPr>
        </p:nvSpPr>
        <p:spPr>
          <a:xfrm>
            <a:off x="322263" y="79375"/>
            <a:ext cx="8459787" cy="549275"/>
          </a:xfrm>
        </p:spPr>
        <p:txBody>
          <a:bodyPr>
            <a:spAutoFit/>
          </a:bodyPr>
          <a:lstStyle/>
          <a:p>
            <a:pPr eaLnBrk="1" hangingPunct="1">
              <a:defRPr/>
            </a:pPr>
            <a:r>
              <a:rPr lang="en-US" smtClean="0">
                <a:solidFill>
                  <a:schemeClr val="bg1"/>
                </a:solidFill>
                <a:effectLst>
                  <a:outerShdw blurRad="38100" dist="38100" dir="2700000" algn="tl">
                    <a:srgbClr val="C0C0C0"/>
                  </a:outerShdw>
                </a:effectLst>
                <a:latin typeface="Corbel" pitchFamily="34" charset="0"/>
              </a:rPr>
              <a:t>Agenda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5400" name="Rectangle 8"/>
          <p:cNvSpPr>
            <a:spLocks noGrp="1" noChangeArrowheads="1"/>
          </p:cNvSpPr>
          <p:nvPr>
            <p:ph type="title"/>
          </p:nvPr>
        </p:nvSpPr>
        <p:spPr>
          <a:xfrm>
            <a:off x="1511300" y="1622425"/>
            <a:ext cx="6804025" cy="1481138"/>
          </a:xfrm>
          <a:extLst>
            <a:ext uri="{909E8E84-426E-40DD-AFC4-6F175D3DCCD1}">
              <a14:hiddenFill xmlns:a14="http://schemas.microsoft.com/office/drawing/2010/main">
                <a:solidFill>
                  <a:schemeClr val="tx2"/>
                </a:solidFill>
              </a14:hiddenFill>
            </a:ext>
          </a:extLst>
        </p:spPr>
        <p:txBody>
          <a:bodyPr>
            <a:spAutoFit/>
          </a:bodyPr>
          <a:lstStyle/>
          <a:p>
            <a:pPr eaLnBrk="1" hangingPunct="1">
              <a:defRPr/>
            </a:pPr>
            <a:r>
              <a:rPr lang="en-US" sz="3600" b="1" smtClean="0">
                <a:solidFill>
                  <a:schemeClr val="tx2"/>
                </a:solidFill>
                <a:effectLst>
                  <a:outerShdw blurRad="38100" dist="38100" dir="2700000" algn="tl">
                    <a:srgbClr val="C0C0C0"/>
                  </a:outerShdw>
                </a:effectLst>
                <a:latin typeface="Corbel" pitchFamily="34" charset="0"/>
              </a:rPr>
              <a:t>Chapter 6</a:t>
            </a:r>
            <a:br>
              <a:rPr lang="en-US" sz="3600" b="1" smtClean="0">
                <a:solidFill>
                  <a:schemeClr val="tx2"/>
                </a:solidFill>
                <a:effectLst>
                  <a:outerShdw blurRad="38100" dist="38100" dir="2700000" algn="tl">
                    <a:srgbClr val="C0C0C0"/>
                  </a:outerShdw>
                </a:effectLst>
                <a:latin typeface="Corbel" pitchFamily="34" charset="0"/>
              </a:rPr>
            </a:br>
            <a:r>
              <a:rPr lang="en-US" sz="3600" b="1" smtClean="0">
                <a:solidFill>
                  <a:schemeClr val="tx2"/>
                </a:solidFill>
                <a:effectLst>
                  <a:outerShdw blurRad="38100" dist="38100" dir="2700000" algn="tl">
                    <a:srgbClr val="C0C0C0"/>
                  </a:outerShdw>
                </a:effectLst>
                <a:latin typeface="Corbel" pitchFamily="34" charset="0"/>
              </a:rPr>
              <a:t/>
            </a:r>
            <a:br>
              <a:rPr lang="en-US" sz="3600" b="1" smtClean="0">
                <a:solidFill>
                  <a:schemeClr val="tx2"/>
                </a:solidFill>
                <a:effectLst>
                  <a:outerShdw blurRad="38100" dist="38100" dir="2700000" algn="tl">
                    <a:srgbClr val="C0C0C0"/>
                  </a:outerShdw>
                </a:effectLst>
                <a:latin typeface="Corbel" pitchFamily="34" charset="0"/>
              </a:rPr>
            </a:br>
            <a:r>
              <a:rPr lang="en-US" sz="3600" b="1" smtClean="0">
                <a:solidFill>
                  <a:schemeClr val="tx2"/>
                </a:solidFill>
                <a:latin typeface="Corbel" pitchFamily="34" charset="0"/>
              </a:rPr>
              <a:t>The Myth of the On-Site Customer</a:t>
            </a:r>
          </a:p>
        </p:txBody>
      </p:sp>
      <p:sp>
        <p:nvSpPr>
          <p:cNvPr id="6147" name="Rectangle 9"/>
          <p:cNvSpPr>
            <a:spLocks noChangeArrowheads="1"/>
          </p:cNvSpPr>
          <p:nvPr/>
        </p:nvSpPr>
        <p:spPr bwMode="auto">
          <a:xfrm>
            <a:off x="0" y="0"/>
            <a:ext cx="1211263" cy="6858000"/>
          </a:xfrm>
          <a:prstGeom prst="rect">
            <a:avLst/>
          </a:prstGeom>
          <a:solidFill>
            <a:schemeClr val="tx2"/>
          </a:solidFill>
          <a:ln w="9525">
            <a:solidFill>
              <a:schemeClr val="tx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8" name="Line 10"/>
          <p:cNvSpPr>
            <a:spLocks noChangeShapeType="1"/>
          </p:cNvSpPr>
          <p:nvPr/>
        </p:nvSpPr>
        <p:spPr bwMode="auto">
          <a:xfrm>
            <a:off x="1344613" y="0"/>
            <a:ext cx="0" cy="6858000"/>
          </a:xfrm>
          <a:prstGeom prst="line">
            <a:avLst/>
          </a:prstGeom>
          <a:noFill/>
          <a:ln w="76200" cmpd="tri">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nvGrpSpPr>
          <p:cNvPr id="6149" name="Group 13"/>
          <p:cNvGrpSpPr>
            <a:grpSpLocks/>
          </p:cNvGrpSpPr>
          <p:nvPr/>
        </p:nvGrpSpPr>
        <p:grpSpPr bwMode="auto">
          <a:xfrm>
            <a:off x="2273300" y="3533775"/>
            <a:ext cx="6054725" cy="1779588"/>
            <a:chOff x="1432" y="2226"/>
            <a:chExt cx="3814" cy="1121"/>
          </a:xfrm>
        </p:grpSpPr>
        <p:sp>
          <p:nvSpPr>
            <p:cNvPr id="6150" name="Rectangle 11"/>
            <p:cNvSpPr>
              <a:spLocks noChangeArrowheads="1"/>
            </p:cNvSpPr>
            <p:nvPr/>
          </p:nvSpPr>
          <p:spPr bwMode="auto">
            <a:xfrm>
              <a:off x="1432" y="2226"/>
              <a:ext cx="3814" cy="1121"/>
            </a:xfrm>
            <a:prstGeom prst="rect">
              <a:avLst/>
            </a:prstGeom>
            <a:noFill/>
            <a:ln w="76200" cap="rnd" cmpd="tri">
              <a:solidFill>
                <a:schemeClr val="tx2"/>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1" name="Text Box 12"/>
            <p:cNvSpPr txBox="1">
              <a:spLocks noChangeArrowheads="1"/>
            </p:cNvSpPr>
            <p:nvPr/>
          </p:nvSpPr>
          <p:spPr bwMode="auto">
            <a:xfrm>
              <a:off x="1580" y="2303"/>
              <a:ext cx="3628" cy="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spcBef>
                  <a:spcPct val="50000"/>
                </a:spcBef>
                <a:buFont typeface="Wingdings" pitchFamily="2" charset="2"/>
                <a:buChar char="q"/>
              </a:pPr>
              <a:r>
                <a:rPr lang="en-US" sz="2400" b="1">
                  <a:solidFill>
                    <a:schemeClr val="tx2"/>
                  </a:solidFill>
                  <a:latin typeface="Corbel" pitchFamily="34" charset="0"/>
                </a:rPr>
                <a:t> User Classes and Product Champions</a:t>
              </a:r>
            </a:p>
            <a:p>
              <a:pPr>
                <a:spcBef>
                  <a:spcPct val="50000"/>
                </a:spcBef>
                <a:buFont typeface="Wingdings" pitchFamily="2" charset="2"/>
                <a:buChar char="q"/>
              </a:pPr>
              <a:r>
                <a:rPr lang="en-US" sz="2400" b="1">
                  <a:solidFill>
                    <a:schemeClr val="tx2"/>
                  </a:solidFill>
                  <a:latin typeface="Corbel" pitchFamily="34" charset="0"/>
                </a:rPr>
                <a:t> Surrogate Users</a:t>
              </a:r>
            </a:p>
            <a:p>
              <a:pPr>
                <a:spcBef>
                  <a:spcPct val="50000"/>
                </a:spcBef>
                <a:buFont typeface="Wingdings" pitchFamily="2" charset="2"/>
                <a:buChar char="q"/>
              </a:pPr>
              <a:r>
                <a:rPr lang="en-US" sz="2400" b="1">
                  <a:solidFill>
                    <a:schemeClr val="tx2"/>
                  </a:solidFill>
                  <a:latin typeface="Corbel" pitchFamily="34" charset="0"/>
                </a:rPr>
                <a:t> Now Hear This</a:t>
              </a: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body" idx="1"/>
          </p:nvPr>
        </p:nvSpPr>
        <p:spPr>
          <a:xfrm>
            <a:off x="366713" y="1285875"/>
            <a:ext cx="8777287" cy="5186363"/>
          </a:xfrm>
        </p:spPr>
        <p:txBody>
          <a:bodyPr/>
          <a:lstStyle/>
          <a:p>
            <a:pPr marL="0" indent="0" eaLnBrk="1" hangingPunct="1"/>
            <a:r>
              <a:rPr lang="en-US" sz="4000" smtClean="0">
                <a:latin typeface="Corbel" pitchFamily="34" charset="0"/>
              </a:rPr>
              <a:t>MYTH:</a:t>
            </a:r>
          </a:p>
          <a:p>
            <a:pPr marL="0" indent="0" eaLnBrk="1" hangingPunct="1"/>
            <a:endParaRPr lang="en-US" smtClean="0">
              <a:latin typeface="Corbel" pitchFamily="34" charset="0"/>
            </a:endParaRPr>
          </a:p>
          <a:p>
            <a:pPr marL="0" indent="0" eaLnBrk="1" hangingPunct="1"/>
            <a:r>
              <a:rPr lang="en-US" smtClean="0">
                <a:latin typeface="Corbel" pitchFamily="34" charset="0"/>
              </a:rPr>
              <a:t>Every project needs a </a:t>
            </a:r>
            <a:r>
              <a:rPr lang="en-US" smtClean="0">
                <a:solidFill>
                  <a:schemeClr val="tx2"/>
                </a:solidFill>
                <a:latin typeface="Corbel" pitchFamily="34" charset="0"/>
              </a:rPr>
              <a:t>full-time, on-site customer</a:t>
            </a:r>
            <a:r>
              <a:rPr lang="en-US" smtClean="0">
                <a:latin typeface="Corbel" pitchFamily="34" charset="0"/>
              </a:rPr>
              <a:t> to sit with the developers.</a:t>
            </a:r>
          </a:p>
        </p:txBody>
      </p:sp>
      <p:sp>
        <p:nvSpPr>
          <p:cNvPr id="7171" name="Line 6"/>
          <p:cNvSpPr>
            <a:spLocks noChangeShapeType="1"/>
          </p:cNvSpPr>
          <p:nvPr/>
        </p:nvSpPr>
        <p:spPr bwMode="auto">
          <a:xfrm>
            <a:off x="0" y="849313"/>
            <a:ext cx="9144000" cy="0"/>
          </a:xfrm>
          <a:prstGeom prst="line">
            <a:avLst/>
          </a:prstGeom>
          <a:noFill/>
          <a:ln w="76200" cmpd="tri">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72" name="Rectangle 7"/>
          <p:cNvSpPr>
            <a:spLocks noChangeArrowheads="1"/>
          </p:cNvSpPr>
          <p:nvPr/>
        </p:nvSpPr>
        <p:spPr bwMode="auto">
          <a:xfrm>
            <a:off x="0" y="0"/>
            <a:ext cx="9144000" cy="754063"/>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1544" name="Rectangle 8"/>
          <p:cNvSpPr>
            <a:spLocks noChangeArrowheads="1"/>
          </p:cNvSpPr>
          <p:nvPr/>
        </p:nvSpPr>
        <p:spPr bwMode="auto">
          <a:xfrm>
            <a:off x="25400" y="12700"/>
            <a:ext cx="79597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3600" b="1">
                <a:solidFill>
                  <a:schemeClr val="bg1"/>
                </a:solidFill>
                <a:effectLst>
                  <a:outerShdw blurRad="38100" dist="38100" dir="2700000" algn="tl">
                    <a:srgbClr val="C0C0C0"/>
                  </a:outerShdw>
                </a:effectLst>
                <a:latin typeface="Corbel" pitchFamily="34" charset="0"/>
              </a:rPr>
              <a:t>Ch6: </a:t>
            </a:r>
            <a:r>
              <a:rPr lang="en-US" sz="3600" b="1">
                <a:solidFill>
                  <a:schemeClr val="bg1"/>
                </a:solidFill>
                <a:latin typeface="Corbel" pitchFamily="34" charset="0"/>
              </a:rPr>
              <a:t>The Myth of the On-Site Customer</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body" idx="1"/>
          </p:nvPr>
        </p:nvSpPr>
        <p:spPr>
          <a:xfrm>
            <a:off x="366713" y="1285875"/>
            <a:ext cx="8777287" cy="5186363"/>
          </a:xfrm>
        </p:spPr>
        <p:txBody>
          <a:bodyPr/>
          <a:lstStyle/>
          <a:p>
            <a:pPr marL="0" indent="0" eaLnBrk="1" hangingPunct="1">
              <a:buFont typeface="Wingdings" pitchFamily="2" charset="2"/>
              <a:buChar char="q"/>
            </a:pPr>
            <a:r>
              <a:rPr lang="en-US" sz="2800" smtClean="0">
                <a:latin typeface="Corbel" pitchFamily="34" charset="0"/>
              </a:rPr>
              <a:t> On-Site Customer is </a:t>
            </a:r>
            <a:r>
              <a:rPr lang="en-US" sz="2800" smtClean="0">
                <a:solidFill>
                  <a:schemeClr val="tx2"/>
                </a:solidFill>
                <a:latin typeface="Corbel" pitchFamily="34" charset="0"/>
              </a:rPr>
              <a:t>a single individual</a:t>
            </a:r>
            <a:r>
              <a:rPr lang="en-US" sz="2800" smtClean="0">
                <a:latin typeface="Corbel" pitchFamily="34" charset="0"/>
              </a:rPr>
              <a:t> with </a:t>
            </a:r>
            <a:r>
              <a:rPr lang="en-US" sz="2800" smtClean="0">
                <a:solidFill>
                  <a:schemeClr val="tx2"/>
                </a:solidFill>
                <a:latin typeface="Corbel" pitchFamily="34" charset="0"/>
              </a:rPr>
              <a:t>sufficient knowledge</a:t>
            </a:r>
            <a:r>
              <a:rPr lang="en-US" sz="2800" smtClean="0">
                <a:latin typeface="Corbel" pitchFamily="34" charset="0"/>
              </a:rPr>
              <a:t>, </a:t>
            </a:r>
            <a:r>
              <a:rPr lang="en-US" sz="2800" smtClean="0">
                <a:solidFill>
                  <a:schemeClr val="tx2"/>
                </a:solidFill>
                <a:latin typeface="Corbel" pitchFamily="34" charset="0"/>
              </a:rPr>
              <a:t>expertise</a:t>
            </a:r>
            <a:r>
              <a:rPr lang="en-US" sz="2800" smtClean="0">
                <a:latin typeface="Corbel" pitchFamily="34" charset="0"/>
              </a:rPr>
              <a:t>, and </a:t>
            </a:r>
            <a:r>
              <a:rPr lang="en-US" sz="2800" smtClean="0">
                <a:solidFill>
                  <a:schemeClr val="tx2"/>
                </a:solidFill>
                <a:latin typeface="Corbel" pitchFamily="34" charset="0"/>
              </a:rPr>
              <a:t>authority</a:t>
            </a:r>
            <a:r>
              <a:rPr lang="en-US" sz="2800" smtClean="0">
                <a:latin typeface="Corbel" pitchFamily="34" charset="0"/>
              </a:rPr>
              <a:t> to make requirements decisions on behalf of the entire user community, who has </a:t>
            </a:r>
            <a:r>
              <a:rPr lang="en-US" sz="2800" smtClean="0">
                <a:solidFill>
                  <a:schemeClr val="tx2"/>
                </a:solidFill>
                <a:latin typeface="Corbel" pitchFamily="34" charset="0"/>
              </a:rPr>
              <a:t>considerable time</a:t>
            </a:r>
            <a:r>
              <a:rPr lang="en-US" sz="2800" smtClean="0">
                <a:latin typeface="Corbel" pitchFamily="34" charset="0"/>
              </a:rPr>
              <a:t> to devote to the project.</a:t>
            </a:r>
          </a:p>
          <a:p>
            <a:pPr marL="0" indent="0" eaLnBrk="1" hangingPunct="1">
              <a:buFont typeface="Wingdings" pitchFamily="2" charset="2"/>
              <a:buChar char="q"/>
            </a:pPr>
            <a:endParaRPr lang="en-US" sz="2800" smtClean="0">
              <a:latin typeface="Corbel" pitchFamily="34" charset="0"/>
            </a:endParaRPr>
          </a:p>
          <a:p>
            <a:pPr marL="0" indent="0" eaLnBrk="1" hangingPunct="1">
              <a:buFont typeface="Wingdings" pitchFamily="2" charset="2"/>
              <a:buChar char="q"/>
            </a:pPr>
            <a:r>
              <a:rPr lang="en-US" sz="2800" smtClean="0">
                <a:latin typeface="Corbel" pitchFamily="34" charset="0"/>
              </a:rPr>
              <a:t> It is difficult to find an On-Site Customer due to his/her time commitment.</a:t>
            </a:r>
          </a:p>
          <a:p>
            <a:pPr marL="0" indent="0" eaLnBrk="1" hangingPunct="1">
              <a:buFont typeface="Wingdings" pitchFamily="2" charset="2"/>
              <a:buChar char="q"/>
            </a:pPr>
            <a:endParaRPr lang="en-US" sz="2800" smtClean="0">
              <a:latin typeface="Corbel" pitchFamily="34" charset="0"/>
            </a:endParaRPr>
          </a:p>
          <a:p>
            <a:pPr marL="0" indent="0" algn="ctr" eaLnBrk="1" hangingPunct="1"/>
            <a:r>
              <a:rPr lang="en-US" sz="2800" b="1" i="1" smtClean="0">
                <a:solidFill>
                  <a:srgbClr val="FF0000"/>
                </a:solidFill>
                <a:latin typeface="Corbel" pitchFamily="34" charset="0"/>
              </a:rPr>
              <a:t>Who can we ask?</a:t>
            </a:r>
          </a:p>
        </p:txBody>
      </p:sp>
      <p:sp>
        <p:nvSpPr>
          <p:cNvPr id="8195" name="Line 6"/>
          <p:cNvSpPr>
            <a:spLocks noChangeShapeType="1"/>
          </p:cNvSpPr>
          <p:nvPr/>
        </p:nvSpPr>
        <p:spPr bwMode="auto">
          <a:xfrm>
            <a:off x="0" y="849313"/>
            <a:ext cx="9144000" cy="0"/>
          </a:xfrm>
          <a:prstGeom prst="line">
            <a:avLst/>
          </a:prstGeom>
          <a:noFill/>
          <a:ln w="76200" cmpd="tri">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196" name="Rectangle 7"/>
          <p:cNvSpPr>
            <a:spLocks noChangeArrowheads="1"/>
          </p:cNvSpPr>
          <p:nvPr/>
        </p:nvSpPr>
        <p:spPr bwMode="auto">
          <a:xfrm>
            <a:off x="0" y="0"/>
            <a:ext cx="9144000" cy="754063"/>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solidFill>
                <a:srgbClr val="1E4191"/>
              </a:solidFill>
            </a:endParaRPr>
          </a:p>
        </p:txBody>
      </p:sp>
      <p:sp>
        <p:nvSpPr>
          <p:cNvPr id="961544" name="Rectangle 8"/>
          <p:cNvSpPr>
            <a:spLocks noChangeArrowheads="1"/>
          </p:cNvSpPr>
          <p:nvPr/>
        </p:nvSpPr>
        <p:spPr bwMode="auto">
          <a:xfrm>
            <a:off x="25400" y="12700"/>
            <a:ext cx="79597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3600" b="1">
                <a:solidFill>
                  <a:srgbClr val="FFFFFF"/>
                </a:solidFill>
                <a:effectLst>
                  <a:outerShdw blurRad="38100" dist="38100" dir="2700000" algn="tl">
                    <a:srgbClr val="C0C0C0"/>
                  </a:outerShdw>
                </a:effectLst>
                <a:latin typeface="Corbel" pitchFamily="34" charset="0"/>
              </a:rPr>
              <a:t>Ch6: </a:t>
            </a:r>
            <a:r>
              <a:rPr lang="en-US" sz="3600" b="1">
                <a:solidFill>
                  <a:srgbClr val="FFFFFF"/>
                </a:solidFill>
                <a:latin typeface="Corbel" pitchFamily="34" charset="0"/>
              </a:rPr>
              <a:t>The Myth of the On-Site Customer</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body" idx="1"/>
          </p:nvPr>
        </p:nvSpPr>
        <p:spPr>
          <a:xfrm>
            <a:off x="366713" y="1243013"/>
            <a:ext cx="8777287" cy="4983162"/>
          </a:xfrm>
        </p:spPr>
        <p:txBody>
          <a:bodyPr/>
          <a:lstStyle/>
          <a:p>
            <a:pPr marL="0" indent="0" eaLnBrk="1" hangingPunct="1">
              <a:buFont typeface="Wingdings" pitchFamily="2" charset="2"/>
              <a:buChar char="q"/>
            </a:pPr>
            <a:r>
              <a:rPr lang="en-US" sz="2800" smtClean="0">
                <a:latin typeface="Corbel" pitchFamily="34" charset="0"/>
              </a:rPr>
              <a:t> </a:t>
            </a:r>
            <a:r>
              <a:rPr lang="en-US" sz="2800" smtClean="0">
                <a:solidFill>
                  <a:schemeClr val="tx2"/>
                </a:solidFill>
                <a:latin typeface="Corbel" pitchFamily="34" charset="0"/>
              </a:rPr>
              <a:t>User Classes </a:t>
            </a:r>
            <a:r>
              <a:rPr lang="en-US" sz="2800" smtClean="0">
                <a:solidFill>
                  <a:schemeClr val="tx1"/>
                </a:solidFill>
                <a:latin typeface="Corbel" pitchFamily="34" charset="0"/>
              </a:rPr>
              <a:t>are groups of users who have largely different needs.</a:t>
            </a:r>
          </a:p>
          <a:p>
            <a:pPr marL="0" indent="0" eaLnBrk="1" hangingPunct="1">
              <a:buFont typeface="Wingdings" pitchFamily="2" charset="2"/>
              <a:buChar char="q"/>
            </a:pPr>
            <a:r>
              <a:rPr lang="en-US" sz="2800" smtClean="0">
                <a:solidFill>
                  <a:schemeClr val="tx1"/>
                </a:solidFill>
                <a:latin typeface="Corbel" pitchFamily="34" charset="0"/>
              </a:rPr>
              <a:t> </a:t>
            </a:r>
            <a:r>
              <a:rPr lang="en-US" sz="2800" smtClean="0">
                <a:solidFill>
                  <a:schemeClr val="tx2"/>
                </a:solidFill>
                <a:latin typeface="Corbel" pitchFamily="34" charset="0"/>
              </a:rPr>
              <a:t>Favored User Classes</a:t>
            </a:r>
            <a:r>
              <a:rPr lang="en-US" sz="2800" smtClean="0">
                <a:solidFill>
                  <a:schemeClr val="tx1"/>
                </a:solidFill>
                <a:latin typeface="Corbel" pitchFamily="34" charset="0"/>
              </a:rPr>
              <a:t> will be more </a:t>
            </a:r>
            <a:r>
              <a:rPr lang="en-US" sz="2800" smtClean="0">
                <a:solidFill>
                  <a:schemeClr val="tx2"/>
                </a:solidFill>
                <a:latin typeface="Corbel" pitchFamily="34" charset="0"/>
              </a:rPr>
              <a:t>important than</a:t>
            </a:r>
            <a:r>
              <a:rPr lang="en-US" sz="2800" smtClean="0">
                <a:solidFill>
                  <a:schemeClr val="tx1"/>
                </a:solidFill>
                <a:latin typeface="Corbel" pitchFamily="34" charset="0"/>
              </a:rPr>
              <a:t> others to the </a:t>
            </a:r>
            <a:r>
              <a:rPr lang="en-US" sz="2800" smtClean="0">
                <a:solidFill>
                  <a:schemeClr val="tx2"/>
                </a:solidFill>
                <a:latin typeface="Corbel" pitchFamily="34" charset="0"/>
              </a:rPr>
              <a:t>business success</a:t>
            </a:r>
            <a:r>
              <a:rPr lang="en-US" sz="2800" smtClean="0">
                <a:solidFill>
                  <a:schemeClr val="tx1"/>
                </a:solidFill>
                <a:latin typeface="Corbel" pitchFamily="34" charset="0"/>
              </a:rPr>
              <a:t> of the project.</a:t>
            </a:r>
          </a:p>
          <a:p>
            <a:pPr marL="0" indent="0" eaLnBrk="1" hangingPunct="1">
              <a:buFont typeface="Wingdings" pitchFamily="2" charset="2"/>
              <a:buChar char="q"/>
            </a:pPr>
            <a:r>
              <a:rPr lang="en-US" sz="2800" smtClean="0">
                <a:solidFill>
                  <a:schemeClr val="tx1"/>
                </a:solidFill>
                <a:latin typeface="Corbel" pitchFamily="34" charset="0"/>
              </a:rPr>
              <a:t> One user or user group cannot </a:t>
            </a:r>
            <a:r>
              <a:rPr lang="en-US" sz="2800" smtClean="0">
                <a:solidFill>
                  <a:schemeClr val="tx2"/>
                </a:solidFill>
                <a:latin typeface="Corbel" pitchFamily="34" charset="0"/>
              </a:rPr>
              <a:t>represent</a:t>
            </a:r>
            <a:r>
              <a:rPr lang="en-US" sz="2800" smtClean="0">
                <a:solidFill>
                  <a:schemeClr val="tx1"/>
                </a:solidFill>
                <a:latin typeface="Corbel" pitchFamily="34" charset="0"/>
              </a:rPr>
              <a:t> </a:t>
            </a:r>
            <a:r>
              <a:rPr lang="en-US" sz="2800" smtClean="0">
                <a:solidFill>
                  <a:schemeClr val="tx2"/>
                </a:solidFill>
                <a:latin typeface="Corbel" pitchFamily="34" charset="0"/>
              </a:rPr>
              <a:t>the needs</a:t>
            </a:r>
            <a:r>
              <a:rPr lang="en-US" sz="2800" smtClean="0">
                <a:solidFill>
                  <a:schemeClr val="tx1"/>
                </a:solidFill>
                <a:latin typeface="Corbel" pitchFamily="34" charset="0"/>
              </a:rPr>
              <a:t> of all user classes, </a:t>
            </a:r>
            <a:r>
              <a:rPr lang="en-US" sz="2800" smtClean="0">
                <a:solidFill>
                  <a:schemeClr val="tx2"/>
                </a:solidFill>
                <a:latin typeface="Corbel" pitchFamily="34" charset="0"/>
              </a:rPr>
              <a:t>balance interests</a:t>
            </a:r>
            <a:r>
              <a:rPr lang="en-US" sz="2800" smtClean="0">
                <a:solidFill>
                  <a:schemeClr val="tx1"/>
                </a:solidFill>
                <a:latin typeface="Corbel" pitchFamily="34" charset="0"/>
              </a:rPr>
              <a:t> when making decision, and </a:t>
            </a:r>
            <a:r>
              <a:rPr lang="en-US" sz="2800" smtClean="0">
                <a:solidFill>
                  <a:schemeClr val="tx2"/>
                </a:solidFill>
                <a:latin typeface="Corbel" pitchFamily="34" charset="0"/>
              </a:rPr>
              <a:t>reconcile conflicts</a:t>
            </a:r>
            <a:r>
              <a:rPr lang="en-US" sz="2800" smtClean="0">
                <a:solidFill>
                  <a:schemeClr val="tx1"/>
                </a:solidFill>
                <a:latin typeface="Corbel" pitchFamily="34" charset="0"/>
              </a:rPr>
              <a:t>.</a:t>
            </a:r>
          </a:p>
          <a:p>
            <a:pPr marL="0" indent="0" eaLnBrk="1" hangingPunct="1">
              <a:buFont typeface="Wingdings" pitchFamily="2" charset="2"/>
              <a:buChar char="q"/>
            </a:pPr>
            <a:r>
              <a:rPr lang="en-US" sz="2800" smtClean="0">
                <a:solidFill>
                  <a:schemeClr val="tx1"/>
                </a:solidFill>
                <a:latin typeface="Corbel" pitchFamily="34" charset="0"/>
              </a:rPr>
              <a:t> </a:t>
            </a:r>
            <a:r>
              <a:rPr lang="en-US" sz="2800" smtClean="0">
                <a:solidFill>
                  <a:schemeClr val="tx2"/>
                </a:solidFill>
                <a:latin typeface="Corbel" pitchFamily="34" charset="0"/>
              </a:rPr>
              <a:t>Product Champions</a:t>
            </a:r>
            <a:r>
              <a:rPr lang="en-US" sz="2800" smtClean="0">
                <a:solidFill>
                  <a:schemeClr val="tx1"/>
                </a:solidFill>
                <a:latin typeface="Corbel" pitchFamily="34" charset="0"/>
              </a:rPr>
              <a:t> are key user representatives.</a:t>
            </a:r>
          </a:p>
          <a:p>
            <a:pPr marL="0" indent="0" eaLnBrk="1" hangingPunct="1">
              <a:buFont typeface="Wingdings" pitchFamily="2" charset="2"/>
              <a:buChar char="q"/>
            </a:pPr>
            <a:r>
              <a:rPr lang="en-US" sz="2800" smtClean="0">
                <a:solidFill>
                  <a:schemeClr val="tx1"/>
                </a:solidFill>
                <a:latin typeface="Corbel" pitchFamily="34" charset="0"/>
              </a:rPr>
              <a:t> Product champions serve as </a:t>
            </a:r>
            <a:r>
              <a:rPr lang="en-US" sz="2800" smtClean="0">
                <a:solidFill>
                  <a:schemeClr val="tx2"/>
                </a:solidFill>
                <a:latin typeface="Corbel" pitchFamily="34" charset="0"/>
              </a:rPr>
              <a:t>primary interface</a:t>
            </a:r>
            <a:r>
              <a:rPr lang="en-US" sz="2800" smtClean="0">
                <a:solidFill>
                  <a:schemeClr val="tx1"/>
                </a:solidFill>
                <a:latin typeface="Corbel" pitchFamily="34" charset="0"/>
              </a:rPr>
              <a:t> between user class and the requirements analyst.</a:t>
            </a:r>
          </a:p>
        </p:txBody>
      </p:sp>
      <p:sp>
        <p:nvSpPr>
          <p:cNvPr id="9219" name="Line 3"/>
          <p:cNvSpPr>
            <a:spLocks noChangeShapeType="1"/>
          </p:cNvSpPr>
          <p:nvPr/>
        </p:nvSpPr>
        <p:spPr bwMode="auto">
          <a:xfrm>
            <a:off x="0" y="849313"/>
            <a:ext cx="9144000" cy="0"/>
          </a:xfrm>
          <a:prstGeom prst="line">
            <a:avLst/>
          </a:prstGeom>
          <a:noFill/>
          <a:ln w="76200" cmpd="tri">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20" name="Rectangle 4"/>
          <p:cNvSpPr>
            <a:spLocks noChangeArrowheads="1"/>
          </p:cNvSpPr>
          <p:nvPr/>
        </p:nvSpPr>
        <p:spPr bwMode="auto">
          <a:xfrm>
            <a:off x="0" y="0"/>
            <a:ext cx="8621713" cy="754063"/>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3589" name="Rectangle 5"/>
          <p:cNvSpPr>
            <a:spLocks noChangeArrowheads="1"/>
          </p:cNvSpPr>
          <p:nvPr/>
        </p:nvSpPr>
        <p:spPr bwMode="auto">
          <a:xfrm>
            <a:off x="25400" y="12700"/>
            <a:ext cx="396716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3600" b="1">
                <a:solidFill>
                  <a:schemeClr val="bg1"/>
                </a:solidFill>
                <a:effectLst>
                  <a:outerShdw blurRad="38100" dist="38100" dir="2700000" algn="tl">
                    <a:srgbClr val="C0C0C0"/>
                  </a:outerShdw>
                </a:effectLst>
                <a:latin typeface="Corbel" pitchFamily="34" charset="0"/>
              </a:rPr>
              <a:t>Ch6: </a:t>
            </a:r>
            <a:r>
              <a:rPr lang="en-US" sz="3600" b="1">
                <a:solidFill>
                  <a:schemeClr val="bg1"/>
                </a:solidFill>
                <a:latin typeface="Corbel" pitchFamily="34" charset="0"/>
              </a:rPr>
              <a:t>The Myth of...</a:t>
            </a:r>
          </a:p>
        </p:txBody>
      </p:sp>
      <p:sp>
        <p:nvSpPr>
          <p:cNvPr id="9222" name="AutoShape 7"/>
          <p:cNvSpPr>
            <a:spLocks noChangeArrowheads="1"/>
          </p:cNvSpPr>
          <p:nvPr/>
        </p:nvSpPr>
        <p:spPr bwMode="auto">
          <a:xfrm>
            <a:off x="4005263" y="0"/>
            <a:ext cx="5138737" cy="757238"/>
          </a:xfrm>
          <a:prstGeom prst="homePlate">
            <a:avLst>
              <a:gd name="adj" fmla="val 60478"/>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3" name="Text Box 6"/>
          <p:cNvSpPr txBox="1">
            <a:spLocks noChangeArrowheads="1"/>
          </p:cNvSpPr>
          <p:nvPr/>
        </p:nvSpPr>
        <p:spPr bwMode="auto">
          <a:xfrm>
            <a:off x="4062413" y="128588"/>
            <a:ext cx="50387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spcBef>
                <a:spcPct val="50000"/>
              </a:spcBef>
            </a:pPr>
            <a:r>
              <a:rPr lang="en-US" sz="2400" b="1">
                <a:solidFill>
                  <a:schemeClr val="bg1"/>
                </a:solidFill>
                <a:latin typeface="Corbel" pitchFamily="34" charset="0"/>
              </a:rPr>
              <a:t>User Classes and Product Champions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Line 3"/>
          <p:cNvSpPr>
            <a:spLocks noChangeShapeType="1"/>
          </p:cNvSpPr>
          <p:nvPr/>
        </p:nvSpPr>
        <p:spPr bwMode="auto">
          <a:xfrm>
            <a:off x="0" y="849313"/>
            <a:ext cx="9144000" cy="0"/>
          </a:xfrm>
          <a:prstGeom prst="line">
            <a:avLst/>
          </a:prstGeom>
          <a:noFill/>
          <a:ln w="76200" cmpd="tri">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43" name="Rectangle 4"/>
          <p:cNvSpPr>
            <a:spLocks noChangeArrowheads="1"/>
          </p:cNvSpPr>
          <p:nvPr/>
        </p:nvSpPr>
        <p:spPr bwMode="auto">
          <a:xfrm>
            <a:off x="0" y="0"/>
            <a:ext cx="8621713" cy="754063"/>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5637" name="Rectangle 5"/>
          <p:cNvSpPr>
            <a:spLocks noChangeArrowheads="1"/>
          </p:cNvSpPr>
          <p:nvPr/>
        </p:nvSpPr>
        <p:spPr bwMode="auto">
          <a:xfrm>
            <a:off x="25400" y="12700"/>
            <a:ext cx="396716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3600" b="1">
                <a:solidFill>
                  <a:schemeClr val="bg1"/>
                </a:solidFill>
                <a:effectLst>
                  <a:outerShdw blurRad="38100" dist="38100" dir="2700000" algn="tl">
                    <a:srgbClr val="C0C0C0"/>
                  </a:outerShdw>
                </a:effectLst>
                <a:latin typeface="Corbel" pitchFamily="34" charset="0"/>
              </a:rPr>
              <a:t>Ch6: </a:t>
            </a:r>
            <a:r>
              <a:rPr lang="en-US" sz="3600" b="1">
                <a:solidFill>
                  <a:schemeClr val="bg1"/>
                </a:solidFill>
                <a:latin typeface="Corbel" pitchFamily="34" charset="0"/>
              </a:rPr>
              <a:t>The Myth of...</a:t>
            </a:r>
          </a:p>
        </p:txBody>
      </p:sp>
      <p:sp>
        <p:nvSpPr>
          <p:cNvPr id="10245" name="AutoShape 6"/>
          <p:cNvSpPr>
            <a:spLocks noChangeArrowheads="1"/>
          </p:cNvSpPr>
          <p:nvPr/>
        </p:nvSpPr>
        <p:spPr bwMode="auto">
          <a:xfrm>
            <a:off x="4005263" y="0"/>
            <a:ext cx="5138737" cy="757238"/>
          </a:xfrm>
          <a:prstGeom prst="homePlate">
            <a:avLst>
              <a:gd name="adj" fmla="val 60478"/>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46" name="Text Box 7"/>
          <p:cNvSpPr txBox="1">
            <a:spLocks noChangeArrowheads="1"/>
          </p:cNvSpPr>
          <p:nvPr/>
        </p:nvSpPr>
        <p:spPr bwMode="auto">
          <a:xfrm>
            <a:off x="4062413" y="128588"/>
            <a:ext cx="50387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spcBef>
                <a:spcPct val="50000"/>
              </a:spcBef>
            </a:pPr>
            <a:r>
              <a:rPr lang="en-US" sz="2400" b="1">
                <a:solidFill>
                  <a:schemeClr val="bg1"/>
                </a:solidFill>
                <a:latin typeface="Corbel" pitchFamily="34" charset="0"/>
              </a:rPr>
              <a:t>User Classes and Product Champions</a:t>
            </a:r>
          </a:p>
        </p:txBody>
      </p:sp>
      <p:grpSp>
        <p:nvGrpSpPr>
          <p:cNvPr id="10247" name="Group 68"/>
          <p:cNvGrpSpPr>
            <a:grpSpLocks/>
          </p:cNvGrpSpPr>
          <p:nvPr/>
        </p:nvGrpSpPr>
        <p:grpSpPr bwMode="auto">
          <a:xfrm>
            <a:off x="192088" y="1498600"/>
            <a:ext cx="8694737" cy="3984625"/>
            <a:chOff x="148" y="742"/>
            <a:chExt cx="5477" cy="2510"/>
          </a:xfrm>
        </p:grpSpPr>
        <p:graphicFrame>
          <p:nvGraphicFramePr>
            <p:cNvPr id="10250" name="Object 14"/>
            <p:cNvGraphicFramePr>
              <a:graphicFrameLocks noChangeAspect="1"/>
            </p:cNvGraphicFramePr>
            <p:nvPr/>
          </p:nvGraphicFramePr>
          <p:xfrm>
            <a:off x="1286" y="1896"/>
            <a:ext cx="2952" cy="1356"/>
          </p:xfrm>
          <a:graphic>
            <a:graphicData uri="http://schemas.openxmlformats.org/presentationml/2006/ole">
              <mc:AlternateContent xmlns:mc="http://schemas.openxmlformats.org/markup-compatibility/2006">
                <mc:Choice xmlns:v="urn:schemas-microsoft-com:vml" Requires="v">
                  <p:oleObj spid="_x0000_s10301" name="Bitmap Image" r:id="rId4" imgW="4686954" imgH="2152951" progId="Paint.Picture">
                    <p:embed/>
                  </p:oleObj>
                </mc:Choice>
                <mc:Fallback>
                  <p:oleObj name="Bitmap Image" r:id="rId4" imgW="4686954" imgH="2152951" progId="Paint.Picture">
                    <p:embed/>
                    <p:pic>
                      <p:nvPicPr>
                        <p:cNvPr id="0"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86" y="1896"/>
                          <a:ext cx="2952" cy="13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10251" name="Group 18"/>
            <p:cNvGrpSpPr>
              <a:grpSpLocks/>
            </p:cNvGrpSpPr>
            <p:nvPr/>
          </p:nvGrpSpPr>
          <p:grpSpPr bwMode="auto">
            <a:xfrm>
              <a:off x="265" y="2482"/>
              <a:ext cx="1325" cy="631"/>
              <a:chOff x="374" y="1509"/>
              <a:chExt cx="1325" cy="631"/>
            </a:xfrm>
          </p:grpSpPr>
          <p:sp>
            <p:nvSpPr>
              <p:cNvPr id="10299" name="Oval 15"/>
              <p:cNvSpPr>
                <a:spLocks noChangeArrowheads="1"/>
              </p:cNvSpPr>
              <p:nvPr/>
            </p:nvSpPr>
            <p:spPr bwMode="auto">
              <a:xfrm>
                <a:off x="374" y="1509"/>
                <a:ext cx="1325" cy="631"/>
              </a:xfrm>
              <a:prstGeom prst="ellipse">
                <a:avLst/>
              </a:prstGeom>
              <a:noFill/>
              <a:ln w="28575">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00" name="Text Box 17"/>
              <p:cNvSpPr txBox="1">
                <a:spLocks noChangeArrowheads="1"/>
              </p:cNvSpPr>
              <p:nvPr/>
            </p:nvSpPr>
            <p:spPr bwMode="auto">
              <a:xfrm>
                <a:off x="540" y="1600"/>
                <a:ext cx="988"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lgn="ctr">
                  <a:spcBef>
                    <a:spcPct val="50000"/>
                  </a:spcBef>
                </a:pPr>
                <a:r>
                  <a:rPr lang="en-US" sz="2000" b="1">
                    <a:latin typeface="Corbel" pitchFamily="34" charset="0"/>
                  </a:rPr>
                  <a:t>Product Champions</a:t>
                </a:r>
              </a:p>
            </p:txBody>
          </p:sp>
        </p:grpSp>
        <p:grpSp>
          <p:nvGrpSpPr>
            <p:cNvPr id="10252" name="Group 19"/>
            <p:cNvGrpSpPr>
              <a:grpSpLocks/>
            </p:cNvGrpSpPr>
            <p:nvPr/>
          </p:nvGrpSpPr>
          <p:grpSpPr bwMode="auto">
            <a:xfrm>
              <a:off x="3762" y="2496"/>
              <a:ext cx="1325" cy="631"/>
              <a:chOff x="374" y="1509"/>
              <a:chExt cx="1325" cy="631"/>
            </a:xfrm>
          </p:grpSpPr>
          <p:sp>
            <p:nvSpPr>
              <p:cNvPr id="10297" name="Oval 20"/>
              <p:cNvSpPr>
                <a:spLocks noChangeArrowheads="1"/>
              </p:cNvSpPr>
              <p:nvPr/>
            </p:nvSpPr>
            <p:spPr bwMode="auto">
              <a:xfrm>
                <a:off x="374" y="1509"/>
                <a:ext cx="1325" cy="631"/>
              </a:xfrm>
              <a:prstGeom prst="ellipse">
                <a:avLst/>
              </a:prstGeom>
              <a:noFill/>
              <a:ln w="28575">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98" name="Text Box 21"/>
              <p:cNvSpPr txBox="1">
                <a:spLocks noChangeArrowheads="1"/>
              </p:cNvSpPr>
              <p:nvPr/>
            </p:nvSpPr>
            <p:spPr bwMode="auto">
              <a:xfrm>
                <a:off x="540" y="1600"/>
                <a:ext cx="988" cy="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lgn="ctr">
                  <a:spcBef>
                    <a:spcPct val="50000"/>
                  </a:spcBef>
                </a:pPr>
                <a:r>
                  <a:rPr lang="en-US" sz="1700" b="1">
                    <a:latin typeface="Corbel" pitchFamily="34" charset="0"/>
                  </a:rPr>
                  <a:t>Requirements Analysts</a:t>
                </a:r>
              </a:p>
            </p:txBody>
          </p:sp>
        </p:grpSp>
        <p:grpSp>
          <p:nvGrpSpPr>
            <p:cNvPr id="10253" name="Group 29"/>
            <p:cNvGrpSpPr>
              <a:grpSpLocks/>
            </p:cNvGrpSpPr>
            <p:nvPr/>
          </p:nvGrpSpPr>
          <p:grpSpPr bwMode="auto">
            <a:xfrm>
              <a:off x="148" y="983"/>
              <a:ext cx="394" cy="769"/>
              <a:chOff x="1024" y="2606"/>
              <a:chExt cx="394" cy="769"/>
            </a:xfrm>
          </p:grpSpPr>
          <p:sp>
            <p:nvSpPr>
              <p:cNvPr id="10292" name="Oval 22"/>
              <p:cNvSpPr>
                <a:spLocks noChangeArrowheads="1"/>
              </p:cNvSpPr>
              <p:nvPr/>
            </p:nvSpPr>
            <p:spPr bwMode="auto">
              <a:xfrm>
                <a:off x="1097" y="2606"/>
                <a:ext cx="247" cy="247"/>
              </a:xfrm>
              <a:prstGeom prst="ellipse">
                <a:avLst/>
              </a:prstGeom>
              <a:solidFill>
                <a:schemeClr val="tx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93" name="Line 23"/>
              <p:cNvSpPr>
                <a:spLocks noChangeShapeType="1"/>
              </p:cNvSpPr>
              <p:nvPr/>
            </p:nvSpPr>
            <p:spPr bwMode="auto">
              <a:xfrm>
                <a:off x="1225" y="2843"/>
                <a:ext cx="0" cy="36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94" name="Line 24"/>
              <p:cNvSpPr>
                <a:spLocks noChangeShapeType="1"/>
              </p:cNvSpPr>
              <p:nvPr/>
            </p:nvSpPr>
            <p:spPr bwMode="auto">
              <a:xfrm flipH="1">
                <a:off x="1024" y="3182"/>
                <a:ext cx="192" cy="19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95" name="Line 27"/>
              <p:cNvSpPr>
                <a:spLocks noChangeShapeType="1"/>
              </p:cNvSpPr>
              <p:nvPr/>
            </p:nvSpPr>
            <p:spPr bwMode="auto">
              <a:xfrm>
                <a:off x="1225" y="3182"/>
                <a:ext cx="193" cy="19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96" name="Line 28"/>
              <p:cNvSpPr>
                <a:spLocks noChangeShapeType="1"/>
              </p:cNvSpPr>
              <p:nvPr/>
            </p:nvSpPr>
            <p:spPr bwMode="auto">
              <a:xfrm>
                <a:off x="1061" y="3008"/>
                <a:ext cx="32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0254" name="Group 30"/>
            <p:cNvGrpSpPr>
              <a:grpSpLocks/>
            </p:cNvGrpSpPr>
            <p:nvPr/>
          </p:nvGrpSpPr>
          <p:grpSpPr bwMode="auto">
            <a:xfrm>
              <a:off x="619" y="988"/>
              <a:ext cx="394" cy="769"/>
              <a:chOff x="1024" y="2606"/>
              <a:chExt cx="394" cy="769"/>
            </a:xfrm>
          </p:grpSpPr>
          <p:sp>
            <p:nvSpPr>
              <p:cNvPr id="10287" name="Oval 31"/>
              <p:cNvSpPr>
                <a:spLocks noChangeArrowheads="1"/>
              </p:cNvSpPr>
              <p:nvPr/>
            </p:nvSpPr>
            <p:spPr bwMode="auto">
              <a:xfrm>
                <a:off x="1097" y="2606"/>
                <a:ext cx="247" cy="247"/>
              </a:xfrm>
              <a:prstGeom prst="ellipse">
                <a:avLst/>
              </a:prstGeom>
              <a:solidFill>
                <a:schemeClr val="tx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88" name="Line 32"/>
              <p:cNvSpPr>
                <a:spLocks noChangeShapeType="1"/>
              </p:cNvSpPr>
              <p:nvPr/>
            </p:nvSpPr>
            <p:spPr bwMode="auto">
              <a:xfrm>
                <a:off x="1225" y="2843"/>
                <a:ext cx="0" cy="36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89" name="Line 33"/>
              <p:cNvSpPr>
                <a:spLocks noChangeShapeType="1"/>
              </p:cNvSpPr>
              <p:nvPr/>
            </p:nvSpPr>
            <p:spPr bwMode="auto">
              <a:xfrm flipH="1">
                <a:off x="1024" y="3182"/>
                <a:ext cx="192" cy="19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90" name="Line 34"/>
              <p:cNvSpPr>
                <a:spLocks noChangeShapeType="1"/>
              </p:cNvSpPr>
              <p:nvPr/>
            </p:nvSpPr>
            <p:spPr bwMode="auto">
              <a:xfrm>
                <a:off x="1225" y="3182"/>
                <a:ext cx="193" cy="19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91" name="Line 35"/>
              <p:cNvSpPr>
                <a:spLocks noChangeShapeType="1"/>
              </p:cNvSpPr>
              <p:nvPr/>
            </p:nvSpPr>
            <p:spPr bwMode="auto">
              <a:xfrm>
                <a:off x="1061" y="3008"/>
                <a:ext cx="32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0255" name="Group 36"/>
            <p:cNvGrpSpPr>
              <a:grpSpLocks/>
            </p:cNvGrpSpPr>
            <p:nvPr/>
          </p:nvGrpSpPr>
          <p:grpSpPr bwMode="auto">
            <a:xfrm>
              <a:off x="1077" y="997"/>
              <a:ext cx="394" cy="769"/>
              <a:chOff x="1024" y="2606"/>
              <a:chExt cx="394" cy="769"/>
            </a:xfrm>
          </p:grpSpPr>
          <p:sp>
            <p:nvSpPr>
              <p:cNvPr id="10282" name="Oval 37"/>
              <p:cNvSpPr>
                <a:spLocks noChangeArrowheads="1"/>
              </p:cNvSpPr>
              <p:nvPr/>
            </p:nvSpPr>
            <p:spPr bwMode="auto">
              <a:xfrm>
                <a:off x="1097" y="2606"/>
                <a:ext cx="247" cy="247"/>
              </a:xfrm>
              <a:prstGeom prst="ellipse">
                <a:avLst/>
              </a:prstGeom>
              <a:solidFill>
                <a:schemeClr val="tx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83" name="Line 38"/>
              <p:cNvSpPr>
                <a:spLocks noChangeShapeType="1"/>
              </p:cNvSpPr>
              <p:nvPr/>
            </p:nvSpPr>
            <p:spPr bwMode="auto">
              <a:xfrm>
                <a:off x="1225" y="2843"/>
                <a:ext cx="0" cy="36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84" name="Line 39"/>
              <p:cNvSpPr>
                <a:spLocks noChangeShapeType="1"/>
              </p:cNvSpPr>
              <p:nvPr/>
            </p:nvSpPr>
            <p:spPr bwMode="auto">
              <a:xfrm flipH="1">
                <a:off x="1024" y="3182"/>
                <a:ext cx="192" cy="19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85" name="Line 40"/>
              <p:cNvSpPr>
                <a:spLocks noChangeShapeType="1"/>
              </p:cNvSpPr>
              <p:nvPr/>
            </p:nvSpPr>
            <p:spPr bwMode="auto">
              <a:xfrm>
                <a:off x="1225" y="3182"/>
                <a:ext cx="193" cy="19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86" name="Line 41"/>
              <p:cNvSpPr>
                <a:spLocks noChangeShapeType="1"/>
              </p:cNvSpPr>
              <p:nvPr/>
            </p:nvSpPr>
            <p:spPr bwMode="auto">
              <a:xfrm>
                <a:off x="1061" y="3008"/>
                <a:ext cx="32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0256" name="Group 42"/>
            <p:cNvGrpSpPr>
              <a:grpSpLocks/>
            </p:cNvGrpSpPr>
            <p:nvPr/>
          </p:nvGrpSpPr>
          <p:grpSpPr bwMode="auto">
            <a:xfrm>
              <a:off x="4302" y="1408"/>
              <a:ext cx="394" cy="769"/>
              <a:chOff x="1024" y="2606"/>
              <a:chExt cx="394" cy="769"/>
            </a:xfrm>
          </p:grpSpPr>
          <p:sp>
            <p:nvSpPr>
              <p:cNvPr id="10277" name="Oval 43"/>
              <p:cNvSpPr>
                <a:spLocks noChangeArrowheads="1"/>
              </p:cNvSpPr>
              <p:nvPr/>
            </p:nvSpPr>
            <p:spPr bwMode="auto">
              <a:xfrm>
                <a:off x="1097" y="2606"/>
                <a:ext cx="247" cy="247"/>
              </a:xfrm>
              <a:prstGeom prst="ellipse">
                <a:avLst/>
              </a:prstGeom>
              <a:solidFill>
                <a:srgbClr val="00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78" name="Line 44"/>
              <p:cNvSpPr>
                <a:spLocks noChangeShapeType="1"/>
              </p:cNvSpPr>
              <p:nvPr/>
            </p:nvSpPr>
            <p:spPr bwMode="auto">
              <a:xfrm>
                <a:off x="1225" y="2843"/>
                <a:ext cx="0" cy="36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9" name="Line 45"/>
              <p:cNvSpPr>
                <a:spLocks noChangeShapeType="1"/>
              </p:cNvSpPr>
              <p:nvPr/>
            </p:nvSpPr>
            <p:spPr bwMode="auto">
              <a:xfrm flipH="1">
                <a:off x="1024" y="3182"/>
                <a:ext cx="192" cy="19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80" name="Line 46"/>
              <p:cNvSpPr>
                <a:spLocks noChangeShapeType="1"/>
              </p:cNvSpPr>
              <p:nvPr/>
            </p:nvSpPr>
            <p:spPr bwMode="auto">
              <a:xfrm>
                <a:off x="1225" y="3182"/>
                <a:ext cx="193" cy="19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81" name="Line 47"/>
              <p:cNvSpPr>
                <a:spLocks noChangeShapeType="1"/>
              </p:cNvSpPr>
              <p:nvPr/>
            </p:nvSpPr>
            <p:spPr bwMode="auto">
              <a:xfrm>
                <a:off x="1061" y="3008"/>
                <a:ext cx="32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0257" name="Group 48"/>
            <p:cNvGrpSpPr>
              <a:grpSpLocks/>
            </p:cNvGrpSpPr>
            <p:nvPr/>
          </p:nvGrpSpPr>
          <p:grpSpPr bwMode="auto">
            <a:xfrm>
              <a:off x="4773" y="1413"/>
              <a:ext cx="394" cy="769"/>
              <a:chOff x="1024" y="2606"/>
              <a:chExt cx="394" cy="769"/>
            </a:xfrm>
          </p:grpSpPr>
          <p:sp>
            <p:nvSpPr>
              <p:cNvPr id="10272" name="Oval 49"/>
              <p:cNvSpPr>
                <a:spLocks noChangeArrowheads="1"/>
              </p:cNvSpPr>
              <p:nvPr/>
            </p:nvSpPr>
            <p:spPr bwMode="auto">
              <a:xfrm>
                <a:off x="1097" y="2606"/>
                <a:ext cx="247" cy="247"/>
              </a:xfrm>
              <a:prstGeom prst="ellipse">
                <a:avLst/>
              </a:prstGeom>
              <a:solidFill>
                <a:srgbClr val="00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73" name="Line 50"/>
              <p:cNvSpPr>
                <a:spLocks noChangeShapeType="1"/>
              </p:cNvSpPr>
              <p:nvPr/>
            </p:nvSpPr>
            <p:spPr bwMode="auto">
              <a:xfrm>
                <a:off x="1225" y="2843"/>
                <a:ext cx="0" cy="36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4" name="Line 51"/>
              <p:cNvSpPr>
                <a:spLocks noChangeShapeType="1"/>
              </p:cNvSpPr>
              <p:nvPr/>
            </p:nvSpPr>
            <p:spPr bwMode="auto">
              <a:xfrm flipH="1">
                <a:off x="1024" y="3182"/>
                <a:ext cx="192" cy="19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5" name="Line 52"/>
              <p:cNvSpPr>
                <a:spLocks noChangeShapeType="1"/>
              </p:cNvSpPr>
              <p:nvPr/>
            </p:nvSpPr>
            <p:spPr bwMode="auto">
              <a:xfrm>
                <a:off x="1225" y="3182"/>
                <a:ext cx="193" cy="19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6" name="Line 53"/>
              <p:cNvSpPr>
                <a:spLocks noChangeShapeType="1"/>
              </p:cNvSpPr>
              <p:nvPr/>
            </p:nvSpPr>
            <p:spPr bwMode="auto">
              <a:xfrm>
                <a:off x="1061" y="3008"/>
                <a:ext cx="32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10258" name="Group 54"/>
            <p:cNvGrpSpPr>
              <a:grpSpLocks/>
            </p:cNvGrpSpPr>
            <p:nvPr/>
          </p:nvGrpSpPr>
          <p:grpSpPr bwMode="auto">
            <a:xfrm>
              <a:off x="5231" y="1422"/>
              <a:ext cx="394" cy="769"/>
              <a:chOff x="1024" y="2606"/>
              <a:chExt cx="394" cy="769"/>
            </a:xfrm>
          </p:grpSpPr>
          <p:sp>
            <p:nvSpPr>
              <p:cNvPr id="10267" name="Oval 55"/>
              <p:cNvSpPr>
                <a:spLocks noChangeArrowheads="1"/>
              </p:cNvSpPr>
              <p:nvPr/>
            </p:nvSpPr>
            <p:spPr bwMode="auto">
              <a:xfrm>
                <a:off x="1097" y="2606"/>
                <a:ext cx="247" cy="247"/>
              </a:xfrm>
              <a:prstGeom prst="ellipse">
                <a:avLst/>
              </a:prstGeom>
              <a:solidFill>
                <a:srgbClr val="00FF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8" name="Line 56"/>
              <p:cNvSpPr>
                <a:spLocks noChangeShapeType="1"/>
              </p:cNvSpPr>
              <p:nvPr/>
            </p:nvSpPr>
            <p:spPr bwMode="auto">
              <a:xfrm>
                <a:off x="1225" y="2843"/>
                <a:ext cx="0" cy="36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69" name="Line 57"/>
              <p:cNvSpPr>
                <a:spLocks noChangeShapeType="1"/>
              </p:cNvSpPr>
              <p:nvPr/>
            </p:nvSpPr>
            <p:spPr bwMode="auto">
              <a:xfrm flipH="1">
                <a:off x="1024" y="3182"/>
                <a:ext cx="192" cy="19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0" name="Line 58"/>
              <p:cNvSpPr>
                <a:spLocks noChangeShapeType="1"/>
              </p:cNvSpPr>
              <p:nvPr/>
            </p:nvSpPr>
            <p:spPr bwMode="auto">
              <a:xfrm>
                <a:off x="1225" y="3182"/>
                <a:ext cx="193" cy="19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71" name="Line 59"/>
              <p:cNvSpPr>
                <a:spLocks noChangeShapeType="1"/>
              </p:cNvSpPr>
              <p:nvPr/>
            </p:nvSpPr>
            <p:spPr bwMode="auto">
              <a:xfrm>
                <a:off x="1061" y="3008"/>
                <a:ext cx="320"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0259" name="Line 60"/>
            <p:cNvSpPr>
              <a:spLocks noChangeShapeType="1"/>
            </p:cNvSpPr>
            <p:nvPr/>
          </p:nvSpPr>
          <p:spPr bwMode="auto">
            <a:xfrm>
              <a:off x="340" y="1668"/>
              <a:ext cx="301" cy="823"/>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60" name="Line 61"/>
            <p:cNvSpPr>
              <a:spLocks noChangeShapeType="1"/>
            </p:cNvSpPr>
            <p:nvPr/>
          </p:nvSpPr>
          <p:spPr bwMode="auto">
            <a:xfrm>
              <a:off x="870" y="1778"/>
              <a:ext cx="0" cy="667"/>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61" name="Line 62"/>
            <p:cNvSpPr>
              <a:spLocks noChangeShapeType="1"/>
            </p:cNvSpPr>
            <p:nvPr/>
          </p:nvSpPr>
          <p:spPr bwMode="auto">
            <a:xfrm flipH="1">
              <a:off x="1147" y="1769"/>
              <a:ext cx="189" cy="704"/>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62" name="Line 63"/>
            <p:cNvSpPr>
              <a:spLocks noChangeShapeType="1"/>
            </p:cNvSpPr>
            <p:nvPr/>
          </p:nvSpPr>
          <p:spPr bwMode="auto">
            <a:xfrm flipH="1">
              <a:off x="4381" y="2116"/>
              <a:ext cx="137" cy="366"/>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63" name="Line 64"/>
            <p:cNvSpPr>
              <a:spLocks noChangeShapeType="1"/>
            </p:cNvSpPr>
            <p:nvPr/>
          </p:nvSpPr>
          <p:spPr bwMode="auto">
            <a:xfrm flipH="1">
              <a:off x="4732" y="2139"/>
              <a:ext cx="238" cy="375"/>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64" name="Line 65"/>
            <p:cNvSpPr>
              <a:spLocks noChangeShapeType="1"/>
            </p:cNvSpPr>
            <p:nvPr/>
          </p:nvSpPr>
          <p:spPr bwMode="auto">
            <a:xfrm flipH="1">
              <a:off x="4947" y="2180"/>
              <a:ext cx="430" cy="457"/>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65" name="Text Box 66"/>
            <p:cNvSpPr txBox="1">
              <a:spLocks noChangeArrowheads="1"/>
            </p:cNvSpPr>
            <p:nvPr/>
          </p:nvSpPr>
          <p:spPr bwMode="auto">
            <a:xfrm>
              <a:off x="457" y="742"/>
              <a:ext cx="749"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lgn="ctr">
                <a:spcBef>
                  <a:spcPct val="50000"/>
                </a:spcBef>
              </a:pPr>
              <a:r>
                <a:rPr lang="en-US" sz="2400">
                  <a:latin typeface="Corbel" pitchFamily="34" charset="0"/>
                </a:rPr>
                <a:t>Users</a:t>
              </a:r>
            </a:p>
          </p:txBody>
        </p:sp>
        <p:sp>
          <p:nvSpPr>
            <p:cNvPr id="10266" name="Text Box 67"/>
            <p:cNvSpPr txBox="1">
              <a:spLocks noChangeArrowheads="1"/>
            </p:cNvSpPr>
            <p:nvPr/>
          </p:nvSpPr>
          <p:spPr bwMode="auto">
            <a:xfrm>
              <a:off x="4402" y="1140"/>
              <a:ext cx="116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lgn="ctr">
                <a:spcBef>
                  <a:spcPct val="50000"/>
                </a:spcBef>
              </a:pPr>
              <a:r>
                <a:rPr lang="en-US" sz="2400">
                  <a:latin typeface="Corbel" pitchFamily="34" charset="0"/>
                </a:rPr>
                <a:t>Developers</a:t>
              </a:r>
            </a:p>
          </p:txBody>
        </p:sp>
      </p:grpSp>
      <p:sp>
        <p:nvSpPr>
          <p:cNvPr id="10248" name="Text Box 69"/>
          <p:cNvSpPr txBox="1">
            <a:spLocks noChangeArrowheads="1"/>
          </p:cNvSpPr>
          <p:nvPr/>
        </p:nvSpPr>
        <p:spPr bwMode="auto">
          <a:xfrm>
            <a:off x="176213" y="915988"/>
            <a:ext cx="8507412"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lgn="ctr">
              <a:spcBef>
                <a:spcPct val="50000"/>
              </a:spcBef>
            </a:pPr>
            <a:r>
              <a:rPr lang="en-US" sz="2400">
                <a:latin typeface="Corbel" pitchFamily="34" charset="0"/>
              </a:rPr>
              <a:t>The requirements communication bridge connects analysts and product champions</a:t>
            </a:r>
          </a:p>
        </p:txBody>
      </p:sp>
      <p:sp>
        <p:nvSpPr>
          <p:cNvPr id="10249" name="Text Box 70"/>
          <p:cNvSpPr txBox="1">
            <a:spLocks noChangeArrowheads="1"/>
          </p:cNvSpPr>
          <p:nvPr/>
        </p:nvSpPr>
        <p:spPr bwMode="auto">
          <a:xfrm>
            <a:off x="304800" y="5794375"/>
            <a:ext cx="875347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spcBef>
                <a:spcPct val="50000"/>
              </a:spcBef>
            </a:pPr>
            <a:r>
              <a:rPr lang="en-US" sz="2000">
                <a:latin typeface="Corbel" pitchFamily="34" charset="0"/>
              </a:rPr>
              <a:t>Ideally, product champions should be co-located with requirements analysts and project developers for the duration of the project to ensure prompt answers on project’s requirements questions.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body" idx="1"/>
          </p:nvPr>
        </p:nvSpPr>
        <p:spPr>
          <a:xfrm>
            <a:off x="366713" y="1166813"/>
            <a:ext cx="8777287" cy="4083050"/>
          </a:xfrm>
        </p:spPr>
        <p:txBody>
          <a:bodyPr/>
          <a:lstStyle/>
          <a:p>
            <a:pPr marL="0" indent="0" eaLnBrk="1" hangingPunct="1">
              <a:lnSpc>
                <a:spcPct val="80000"/>
              </a:lnSpc>
              <a:buFont typeface="Wingdings" pitchFamily="2" charset="2"/>
              <a:buNone/>
            </a:pPr>
            <a:r>
              <a:rPr lang="en-US" sz="2800" smtClean="0">
                <a:solidFill>
                  <a:schemeClr val="tx2"/>
                </a:solidFill>
                <a:latin typeface="Corbel" pitchFamily="34" charset="0"/>
              </a:rPr>
              <a:t>The Product Champion Model is successful if:</a:t>
            </a:r>
          </a:p>
          <a:p>
            <a:pPr marL="0" indent="0" eaLnBrk="1" hangingPunct="1">
              <a:lnSpc>
                <a:spcPct val="80000"/>
              </a:lnSpc>
              <a:buFont typeface="Wingdings" pitchFamily="2" charset="2"/>
              <a:buNone/>
            </a:pPr>
            <a:endParaRPr lang="en-US" sz="2800" smtClean="0">
              <a:solidFill>
                <a:schemeClr val="tx2"/>
              </a:solidFill>
              <a:latin typeface="Corbel" pitchFamily="34" charset="0"/>
            </a:endParaRPr>
          </a:p>
          <a:p>
            <a:pPr lvl="3" eaLnBrk="1" hangingPunct="1">
              <a:lnSpc>
                <a:spcPct val="80000"/>
              </a:lnSpc>
              <a:buFont typeface="Wingdings" pitchFamily="2" charset="2"/>
              <a:buChar char="q"/>
            </a:pPr>
            <a:r>
              <a:rPr lang="en-US" sz="2800" smtClean="0">
                <a:solidFill>
                  <a:schemeClr val="tx1"/>
                </a:solidFill>
                <a:latin typeface="Corbel" pitchFamily="34" charset="0"/>
              </a:rPr>
              <a:t> </a:t>
            </a:r>
            <a:r>
              <a:rPr lang="en-US" sz="2400" smtClean="0">
                <a:solidFill>
                  <a:schemeClr val="tx1"/>
                </a:solidFill>
                <a:latin typeface="Corbel" pitchFamily="34" charset="0"/>
              </a:rPr>
              <a:t>The right individuals assume the product champion role.</a:t>
            </a:r>
          </a:p>
          <a:p>
            <a:pPr lvl="3" eaLnBrk="1" hangingPunct="1">
              <a:lnSpc>
                <a:spcPct val="80000"/>
              </a:lnSpc>
              <a:buFont typeface="Wingdings" pitchFamily="2" charset="2"/>
              <a:buChar char="q"/>
            </a:pPr>
            <a:endParaRPr lang="en-US" sz="2400" smtClean="0">
              <a:solidFill>
                <a:schemeClr val="tx1"/>
              </a:solidFill>
              <a:latin typeface="Corbel" pitchFamily="34" charset="0"/>
            </a:endParaRPr>
          </a:p>
          <a:p>
            <a:pPr lvl="3" eaLnBrk="1" hangingPunct="1">
              <a:lnSpc>
                <a:spcPct val="80000"/>
              </a:lnSpc>
              <a:buFont typeface="Wingdings" pitchFamily="2" charset="2"/>
              <a:buChar char="q"/>
            </a:pPr>
            <a:r>
              <a:rPr lang="en-US" sz="2400" smtClean="0">
                <a:solidFill>
                  <a:schemeClr val="tx1"/>
                </a:solidFill>
                <a:latin typeface="Corbel" pitchFamily="34" charset="0"/>
              </a:rPr>
              <a:t> Each champion understands and signs up for his responsibilities.</a:t>
            </a:r>
          </a:p>
          <a:p>
            <a:pPr lvl="3" eaLnBrk="1" hangingPunct="1">
              <a:lnSpc>
                <a:spcPct val="80000"/>
              </a:lnSpc>
              <a:buFont typeface="Wingdings" pitchFamily="2" charset="2"/>
              <a:buChar char="q"/>
            </a:pPr>
            <a:endParaRPr lang="en-US" sz="2400" smtClean="0">
              <a:solidFill>
                <a:schemeClr val="tx1"/>
              </a:solidFill>
              <a:latin typeface="Corbel" pitchFamily="34" charset="0"/>
            </a:endParaRPr>
          </a:p>
          <a:p>
            <a:pPr lvl="3" eaLnBrk="1" hangingPunct="1">
              <a:lnSpc>
                <a:spcPct val="80000"/>
              </a:lnSpc>
              <a:buFont typeface="Wingdings" pitchFamily="2" charset="2"/>
              <a:buChar char="q"/>
            </a:pPr>
            <a:r>
              <a:rPr lang="en-US" sz="2400" smtClean="0">
                <a:solidFill>
                  <a:schemeClr val="tx1"/>
                </a:solidFill>
                <a:latin typeface="Corbel" pitchFamily="34" charset="0"/>
              </a:rPr>
              <a:t> Each champion has the time available to do the job.</a:t>
            </a:r>
          </a:p>
          <a:p>
            <a:pPr lvl="3" eaLnBrk="1" hangingPunct="1">
              <a:lnSpc>
                <a:spcPct val="80000"/>
              </a:lnSpc>
              <a:buFont typeface="Wingdings" pitchFamily="2" charset="2"/>
              <a:buChar char="q"/>
            </a:pPr>
            <a:endParaRPr lang="en-US" sz="2400" smtClean="0">
              <a:solidFill>
                <a:schemeClr val="tx1"/>
              </a:solidFill>
              <a:latin typeface="Corbel" pitchFamily="34" charset="0"/>
            </a:endParaRPr>
          </a:p>
          <a:p>
            <a:pPr lvl="3" eaLnBrk="1" hangingPunct="1">
              <a:lnSpc>
                <a:spcPct val="80000"/>
              </a:lnSpc>
              <a:buFont typeface="Wingdings" pitchFamily="2" charset="2"/>
              <a:buChar char="q"/>
            </a:pPr>
            <a:r>
              <a:rPr lang="en-US" sz="2400" smtClean="0">
                <a:solidFill>
                  <a:schemeClr val="tx1"/>
                </a:solidFill>
                <a:latin typeface="Corbel" pitchFamily="34" charset="0"/>
              </a:rPr>
              <a:t> Each champion has the authority to make binding decisions at the user requirements level.</a:t>
            </a:r>
          </a:p>
        </p:txBody>
      </p:sp>
      <p:sp>
        <p:nvSpPr>
          <p:cNvPr id="11267" name="Line 3"/>
          <p:cNvSpPr>
            <a:spLocks noChangeShapeType="1"/>
          </p:cNvSpPr>
          <p:nvPr/>
        </p:nvSpPr>
        <p:spPr bwMode="auto">
          <a:xfrm>
            <a:off x="0" y="849313"/>
            <a:ext cx="9144000" cy="0"/>
          </a:xfrm>
          <a:prstGeom prst="line">
            <a:avLst/>
          </a:prstGeom>
          <a:noFill/>
          <a:ln w="76200" cmpd="tri">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268" name="Rectangle 4"/>
          <p:cNvSpPr>
            <a:spLocks noChangeArrowheads="1"/>
          </p:cNvSpPr>
          <p:nvPr/>
        </p:nvSpPr>
        <p:spPr bwMode="auto">
          <a:xfrm>
            <a:off x="0" y="0"/>
            <a:ext cx="8621713" cy="754063"/>
          </a:xfrm>
          <a:prstGeom prst="rect">
            <a:avLst/>
          </a:prstGeom>
          <a:solidFill>
            <a:schemeClr val="tx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7685" name="Rectangle 5"/>
          <p:cNvSpPr>
            <a:spLocks noChangeArrowheads="1"/>
          </p:cNvSpPr>
          <p:nvPr/>
        </p:nvSpPr>
        <p:spPr bwMode="auto">
          <a:xfrm>
            <a:off x="25400" y="12700"/>
            <a:ext cx="396716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sz="3600" b="1">
                <a:solidFill>
                  <a:schemeClr val="bg1"/>
                </a:solidFill>
                <a:effectLst>
                  <a:outerShdw blurRad="38100" dist="38100" dir="2700000" algn="tl">
                    <a:srgbClr val="C0C0C0"/>
                  </a:outerShdw>
                </a:effectLst>
                <a:latin typeface="Corbel" pitchFamily="34" charset="0"/>
              </a:rPr>
              <a:t>Ch6: </a:t>
            </a:r>
            <a:r>
              <a:rPr lang="en-US" sz="3600" b="1">
                <a:solidFill>
                  <a:schemeClr val="bg1"/>
                </a:solidFill>
                <a:latin typeface="Corbel" pitchFamily="34" charset="0"/>
              </a:rPr>
              <a:t>The Myth of...</a:t>
            </a:r>
          </a:p>
        </p:txBody>
      </p:sp>
      <p:sp>
        <p:nvSpPr>
          <p:cNvPr id="11270" name="AutoShape 6"/>
          <p:cNvSpPr>
            <a:spLocks noChangeArrowheads="1"/>
          </p:cNvSpPr>
          <p:nvPr/>
        </p:nvSpPr>
        <p:spPr bwMode="auto">
          <a:xfrm>
            <a:off x="4005263" y="0"/>
            <a:ext cx="5138737" cy="757238"/>
          </a:xfrm>
          <a:prstGeom prst="homePlate">
            <a:avLst>
              <a:gd name="adj" fmla="val 60478"/>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1" name="Text Box 7"/>
          <p:cNvSpPr txBox="1">
            <a:spLocks noChangeArrowheads="1"/>
          </p:cNvSpPr>
          <p:nvPr/>
        </p:nvSpPr>
        <p:spPr bwMode="auto">
          <a:xfrm>
            <a:off x="4062413" y="128588"/>
            <a:ext cx="50387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3200">
                <a:solidFill>
                  <a:schemeClr val="tx1"/>
                </a:solidFill>
                <a:latin typeface="GE Inspira Pitch" pitchFamily="34" charset="0"/>
              </a:defRPr>
            </a:lvl1pPr>
            <a:lvl2pPr marL="742950" indent="-285750">
              <a:defRPr sz="3200">
                <a:solidFill>
                  <a:schemeClr val="tx1"/>
                </a:solidFill>
                <a:latin typeface="GE Inspira Pitch" pitchFamily="34" charset="0"/>
              </a:defRPr>
            </a:lvl2pPr>
            <a:lvl3pPr marL="1143000" indent="-228600">
              <a:defRPr sz="3200">
                <a:solidFill>
                  <a:schemeClr val="tx1"/>
                </a:solidFill>
                <a:latin typeface="GE Inspira Pitch" pitchFamily="34" charset="0"/>
              </a:defRPr>
            </a:lvl3pPr>
            <a:lvl4pPr marL="1600200" indent="-228600">
              <a:defRPr sz="3200">
                <a:solidFill>
                  <a:schemeClr val="tx1"/>
                </a:solidFill>
                <a:latin typeface="GE Inspira Pitch" pitchFamily="34" charset="0"/>
              </a:defRPr>
            </a:lvl4pPr>
            <a:lvl5pPr marL="2057400" indent="-228600">
              <a:defRPr sz="3200">
                <a:solidFill>
                  <a:schemeClr val="tx1"/>
                </a:solidFill>
                <a:latin typeface="GE Inspira Pitch" pitchFamily="34" charset="0"/>
              </a:defRPr>
            </a:lvl5pPr>
            <a:lvl6pPr marL="2514600" indent="-228600" eaLnBrk="0" fontAlgn="base" hangingPunct="0">
              <a:spcBef>
                <a:spcPct val="0"/>
              </a:spcBef>
              <a:spcAft>
                <a:spcPct val="0"/>
              </a:spcAft>
              <a:defRPr sz="3200">
                <a:solidFill>
                  <a:schemeClr val="tx1"/>
                </a:solidFill>
                <a:latin typeface="GE Inspira Pitch" pitchFamily="34" charset="0"/>
              </a:defRPr>
            </a:lvl6pPr>
            <a:lvl7pPr marL="2971800" indent="-228600" eaLnBrk="0" fontAlgn="base" hangingPunct="0">
              <a:spcBef>
                <a:spcPct val="0"/>
              </a:spcBef>
              <a:spcAft>
                <a:spcPct val="0"/>
              </a:spcAft>
              <a:defRPr sz="3200">
                <a:solidFill>
                  <a:schemeClr val="tx1"/>
                </a:solidFill>
                <a:latin typeface="GE Inspira Pitch" pitchFamily="34" charset="0"/>
              </a:defRPr>
            </a:lvl7pPr>
            <a:lvl8pPr marL="3429000" indent="-228600" eaLnBrk="0" fontAlgn="base" hangingPunct="0">
              <a:spcBef>
                <a:spcPct val="0"/>
              </a:spcBef>
              <a:spcAft>
                <a:spcPct val="0"/>
              </a:spcAft>
              <a:defRPr sz="3200">
                <a:solidFill>
                  <a:schemeClr val="tx1"/>
                </a:solidFill>
                <a:latin typeface="GE Inspira Pitch" pitchFamily="34" charset="0"/>
              </a:defRPr>
            </a:lvl8pPr>
            <a:lvl9pPr marL="3886200" indent="-228600" eaLnBrk="0" fontAlgn="base" hangingPunct="0">
              <a:spcBef>
                <a:spcPct val="0"/>
              </a:spcBef>
              <a:spcAft>
                <a:spcPct val="0"/>
              </a:spcAft>
              <a:defRPr sz="3200">
                <a:solidFill>
                  <a:schemeClr val="tx1"/>
                </a:solidFill>
                <a:latin typeface="GE Inspira Pitch" pitchFamily="34" charset="0"/>
              </a:defRPr>
            </a:lvl9pPr>
          </a:lstStyle>
          <a:p>
            <a:pPr>
              <a:spcBef>
                <a:spcPct val="50000"/>
              </a:spcBef>
            </a:pPr>
            <a:r>
              <a:rPr lang="en-US" sz="2400" b="1">
                <a:solidFill>
                  <a:schemeClr val="bg1"/>
                </a:solidFill>
                <a:latin typeface="Corbel" pitchFamily="34" charset="0"/>
              </a:rPr>
              <a:t>User Classes and Product Champions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GE Inspira template">
  <a:themeElements>
    <a:clrScheme name="GE Inspira template 1">
      <a:dk1>
        <a:srgbClr val="1E4191"/>
      </a:dk1>
      <a:lt1>
        <a:srgbClr val="FFFFFF"/>
      </a:lt1>
      <a:dk2>
        <a:srgbClr val="FF6600"/>
      </a:dk2>
      <a:lt2>
        <a:srgbClr val="00AA50"/>
      </a:lt2>
      <a:accent1>
        <a:srgbClr val="711371"/>
      </a:accent1>
      <a:accent2>
        <a:srgbClr val="28B9F5"/>
      </a:accent2>
      <a:accent3>
        <a:srgbClr val="FFFFFF"/>
      </a:accent3>
      <a:accent4>
        <a:srgbClr val="18367B"/>
      </a:accent4>
      <a:accent5>
        <a:srgbClr val="BBAABB"/>
      </a:accent5>
      <a:accent6>
        <a:srgbClr val="23A7DE"/>
      </a:accent6>
      <a:hlink>
        <a:srgbClr val="CD0078"/>
      </a:hlink>
      <a:folHlink>
        <a:srgbClr val="76B900"/>
      </a:folHlink>
    </a:clrScheme>
    <a:fontScheme name="GE Inspira template">
      <a:majorFont>
        <a:latin typeface="GE Inspira Pitch"/>
        <a:ea typeface=""/>
        <a:cs typeface=""/>
      </a:majorFont>
      <a:minorFont>
        <a:latin typeface="GE Inspira Pitch"/>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GE Inspira Pitch"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3200" b="0" i="0" u="none" strike="noStrike" cap="none" normalizeH="0" baseline="0" smtClean="0">
            <a:ln>
              <a:noFill/>
            </a:ln>
            <a:solidFill>
              <a:schemeClr val="tx1"/>
            </a:solidFill>
            <a:effectLst/>
            <a:latin typeface="GE Inspira Pitch" pitchFamily="34" charset="0"/>
          </a:defRPr>
        </a:defPPr>
      </a:lstStyle>
    </a:lnDef>
  </a:objectDefaults>
  <a:extraClrSchemeLst>
    <a:extraClrScheme>
      <a:clrScheme name="GE Inspira template 1">
        <a:dk1>
          <a:srgbClr val="1E4191"/>
        </a:dk1>
        <a:lt1>
          <a:srgbClr val="FFFFFF"/>
        </a:lt1>
        <a:dk2>
          <a:srgbClr val="FF6600"/>
        </a:dk2>
        <a:lt2>
          <a:srgbClr val="00AA50"/>
        </a:lt2>
        <a:accent1>
          <a:srgbClr val="711371"/>
        </a:accent1>
        <a:accent2>
          <a:srgbClr val="28B9F5"/>
        </a:accent2>
        <a:accent3>
          <a:srgbClr val="FFFFFF"/>
        </a:accent3>
        <a:accent4>
          <a:srgbClr val="18367B"/>
        </a:accent4>
        <a:accent5>
          <a:srgbClr val="BBAABB"/>
        </a:accent5>
        <a:accent6>
          <a:srgbClr val="23A7DE"/>
        </a:accent6>
        <a:hlink>
          <a:srgbClr val="CD0078"/>
        </a:hlink>
        <a:folHlink>
          <a:srgbClr val="76B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4880"/>
      </a:dk2>
      <a:lt2>
        <a:srgbClr val="CECECE"/>
      </a:lt2>
      <a:accent1>
        <a:srgbClr val="004880"/>
      </a:accent1>
      <a:accent2>
        <a:srgbClr val="B3D7E8"/>
      </a:accent2>
      <a:accent3>
        <a:srgbClr val="FFFFFF"/>
      </a:accent3>
      <a:accent4>
        <a:srgbClr val="000000"/>
      </a:accent4>
      <a:accent5>
        <a:srgbClr val="AAB1C0"/>
      </a:accent5>
      <a:accent6>
        <a:srgbClr val="A2C3D2"/>
      </a:accent6>
      <a:hlink>
        <a:srgbClr val="094CAD"/>
      </a:hlink>
      <a:folHlink>
        <a:srgbClr val="4393C3"/>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4880"/>
      </a:dk2>
      <a:lt2>
        <a:srgbClr val="CECECE"/>
      </a:lt2>
      <a:accent1>
        <a:srgbClr val="004880"/>
      </a:accent1>
      <a:accent2>
        <a:srgbClr val="B3D7E8"/>
      </a:accent2>
      <a:accent3>
        <a:srgbClr val="FFFFFF"/>
      </a:accent3>
      <a:accent4>
        <a:srgbClr val="000000"/>
      </a:accent4>
      <a:accent5>
        <a:srgbClr val="AAB1C0"/>
      </a:accent5>
      <a:accent6>
        <a:srgbClr val="A2C3D2"/>
      </a:accent6>
      <a:hlink>
        <a:srgbClr val="094CAD"/>
      </a:hlink>
      <a:folHlink>
        <a:srgbClr val="4393C3"/>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1800</TotalTime>
  <Words>2731</Words>
  <Application>Microsoft Office PowerPoint</Application>
  <PresentationFormat>On-screen Show (4:3)</PresentationFormat>
  <Paragraphs>303</Paragraphs>
  <Slides>29</Slides>
  <Notes>29</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5" baseType="lpstr">
      <vt:lpstr>GE Inspira Pitch</vt:lpstr>
      <vt:lpstr>Arial</vt:lpstr>
      <vt:lpstr>Wingdings</vt:lpstr>
      <vt:lpstr>Corbel</vt:lpstr>
      <vt:lpstr>GE Inspira template</vt:lpstr>
      <vt:lpstr>Bitmap Image</vt:lpstr>
      <vt:lpstr>Karl E. Wiegers:  More About SOFTWARE REQUIREMENTS</vt:lpstr>
      <vt:lpstr>PowerPoint Presentation</vt:lpstr>
      <vt:lpstr>Agenda</vt:lpstr>
      <vt:lpstr>Chapter 6  The Myth of the On-Site Customer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Chapter 7  An Inquiry, Not an Inquisition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Chapter 8  Two Eyes Aren’t Enough</vt:lpstr>
      <vt:lpstr>PowerPoint Presentation</vt:lpstr>
      <vt:lpstr>PowerPoint Presentation</vt:lpstr>
      <vt:lpstr>PowerPoint Presentation</vt:lpstr>
      <vt:lpstr>PowerPoint Presentation</vt:lpstr>
      <vt:lpstr>PowerPoint Presentation</vt:lpstr>
      <vt:lpstr>Agenda</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 PowerPoint Template</dc:title>
  <dc:subject/>
  <dc:creator/>
  <cp:keywords/>
  <dc:description/>
  <cp:lastModifiedBy>PISEY LIM</cp:lastModifiedBy>
  <cp:revision>325</cp:revision>
  <cp:lastPrinted>2003-08-29T14:38:12Z</cp:lastPrinted>
  <dcterms:created xsi:type="dcterms:W3CDTF">2004-06-11T17:32:41Z</dcterms:created>
  <dcterms:modified xsi:type="dcterms:W3CDTF">2010-10-10T23:50:52Z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alette">
    <vt:lpwstr>GE Template</vt:lpwstr>
  </property>
  <property fmtid="{D5CDD505-2E9C-101B-9397-08002B2CF9AE}" pid="3" name="WizKit Template Version">
    <vt:i4>4</vt:i4>
  </property>
  <property fmtid="{D5CDD505-2E9C-101B-9397-08002B2CF9AE}" pid="4" name="WizKit Template Type">
    <vt:lpwstr>Onscreen</vt:lpwstr>
  </property>
</Properties>
</file>